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9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323" r:id="rId10"/>
    <p:sldId id="307" r:id="rId11"/>
    <p:sldId id="355" r:id="rId12"/>
    <p:sldId id="350" r:id="rId13"/>
    <p:sldId id="347" r:id="rId14"/>
    <p:sldId id="352" r:id="rId15"/>
    <p:sldId id="314" r:id="rId16"/>
    <p:sldId id="316" r:id="rId17"/>
    <p:sldId id="354" r:id="rId18"/>
    <p:sldId id="263" r:id="rId19"/>
    <p:sldId id="330" r:id="rId20"/>
    <p:sldId id="264" r:id="rId21"/>
    <p:sldId id="266" r:id="rId22"/>
    <p:sldId id="267" r:id="rId23"/>
    <p:sldId id="306" r:id="rId24"/>
    <p:sldId id="268" r:id="rId25"/>
    <p:sldId id="269" r:id="rId26"/>
    <p:sldId id="324" r:id="rId27"/>
    <p:sldId id="344" r:id="rId28"/>
    <p:sldId id="343" r:id="rId29"/>
    <p:sldId id="320" r:id="rId30"/>
    <p:sldId id="342" r:id="rId31"/>
    <p:sldId id="357" r:id="rId32"/>
    <p:sldId id="333" r:id="rId33"/>
    <p:sldId id="336" r:id="rId34"/>
    <p:sldId id="335" r:id="rId35"/>
    <p:sldId id="337" r:id="rId36"/>
    <p:sldId id="338" r:id="rId37"/>
    <p:sldId id="294" r:id="rId38"/>
    <p:sldId id="293" r:id="rId39"/>
    <p:sldId id="292" r:id="rId40"/>
    <p:sldId id="295" r:id="rId41"/>
    <p:sldId id="296" r:id="rId42"/>
    <p:sldId id="297" r:id="rId43"/>
    <p:sldId id="299" r:id="rId44"/>
    <p:sldId id="274" r:id="rId45"/>
    <p:sldId id="275" r:id="rId46"/>
    <p:sldId id="276" r:id="rId47"/>
    <p:sldId id="277" r:id="rId48"/>
    <p:sldId id="278" r:id="rId49"/>
    <p:sldId id="332" r:id="rId50"/>
    <p:sldId id="325" r:id="rId51"/>
    <p:sldId id="326" r:id="rId52"/>
    <p:sldId id="327" r:id="rId53"/>
    <p:sldId id="340" r:id="rId54"/>
    <p:sldId id="304" r:id="rId55"/>
    <p:sldId id="279" r:id="rId56"/>
    <p:sldId id="303" r:id="rId57"/>
    <p:sldId id="328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686" y="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12.pn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image" Target="../media/image12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 lvl="0"/>
            <a:endParaRPr lang="en-US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2694840000000005"/>
          <c:y val="6.5235700000000021E-2"/>
          <c:w val="0.72403200000000001"/>
          <c:h val="0.731281999999999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2</c:v>
                </c:pt>
              </c:strCache>
            </c:strRef>
          </c:tx>
          <c:spPr>
            <a:blipFill rotWithShape="1">
              <a:blip xmlns:r="http://schemas.openxmlformats.org/officeDocument/2006/relationships" r:embed="rId1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JAN 24</c:v>
                </c:pt>
                <c:pt idx="1">
                  <c:v>FEB 08</c:v>
                </c:pt>
                <c:pt idx="2">
                  <c:v>FEB 23</c:v>
                </c:pt>
                <c:pt idx="3">
                  <c:v>MAR 09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25</c:v>
                </c:pt>
                <c:pt idx="1">
                  <c:v>724</c:v>
                </c:pt>
                <c:pt idx="2">
                  <c:v>2462</c:v>
                </c:pt>
                <c:pt idx="3">
                  <c:v>3809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314054496"/>
        <c:axId val="314050576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Region 1</c:v>
                </c:pt>
              </c:strCache>
            </c:strRef>
          </c:tx>
          <c:spPr>
            <a:ln w="76200" cap="flat">
              <a:solidFill>
                <a:srgbClr val="414251"/>
              </a:solidFill>
              <a:prstDash val="solid"/>
              <a:miter lim="400000"/>
            </a:ln>
            <a:effectLst/>
          </c:spPr>
          <c:marker>
            <c:symbol val="circle"/>
            <c:size val="8"/>
            <c:spPr>
              <a:solidFill>
                <a:srgbClr val="EDEDED"/>
              </a:solidFill>
              <a:ln w="76200" cap="flat">
                <a:solidFill>
                  <a:srgbClr val="414251"/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JAN 24</c:v>
                </c:pt>
                <c:pt idx="1">
                  <c:v>FEB 08</c:v>
                </c:pt>
                <c:pt idx="2">
                  <c:v>FEB 23</c:v>
                </c:pt>
                <c:pt idx="3">
                  <c:v>MAR 09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846</c:v>
                </c:pt>
                <c:pt idx="1">
                  <c:v>34886</c:v>
                </c:pt>
                <c:pt idx="2">
                  <c:v>78811</c:v>
                </c:pt>
                <c:pt idx="3">
                  <c:v>109577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4054496"/>
        <c:axId val="314050576"/>
      </c:lineChart>
      <c:catAx>
        <c:axId val="314054496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 lvl="0">
                  <a:defRPr sz="2200" b="0" i="0" u="none" strike="noStrike">
                    <a:solidFill>
                      <a:srgbClr val="3D3E3F"/>
                    </a:solidFill>
                    <a:effectLst/>
                    <a:latin typeface="Cochin"/>
                  </a:defRPr>
                </a:pPr>
                <a:r>
                  <a:rPr lang="en-US" sz="2200" b="0" i="0" u="none" strike="noStrike">
                    <a:solidFill>
                      <a:srgbClr val="3D3E3F"/>
                    </a:solidFill>
                    <a:effectLst/>
                    <a:latin typeface="Cochin"/>
                  </a:rPr>
                  <a:t>Time period</a:t>
                </a:r>
              </a:p>
            </c:rich>
          </c:tx>
          <c:layout/>
          <c:overlay val="1"/>
        </c:title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2200" b="0" i="0" u="none" strike="noStrike">
                <a:solidFill>
                  <a:srgbClr val="3D3E3F"/>
                </a:solidFill>
                <a:effectLst/>
                <a:latin typeface="Cochin"/>
              </a:defRPr>
            </a:pPr>
            <a:endParaRPr lang="en-US"/>
          </a:p>
        </c:txPr>
        <c:crossAx val="314050576"/>
        <c:crosses val="autoZero"/>
        <c:auto val="1"/>
        <c:lblAlgn val="ctr"/>
        <c:lblOffset val="100"/>
        <c:noMultiLvlLbl val="1"/>
      </c:catAx>
      <c:valAx>
        <c:axId val="314050576"/>
        <c:scaling>
          <c:orientation val="minMax"/>
          <c:max val="100000"/>
          <c:min val="0"/>
        </c:scaling>
        <c:delete val="0"/>
        <c:axPos val="l"/>
        <c:majorGridlines>
          <c:spPr>
            <a:ln w="12700" cap="flat">
              <a:solidFill>
                <a:srgbClr val="BAB6AF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 lvl="0">
                  <a:defRPr sz="2200" b="0" i="0" u="none" strike="noStrike">
                    <a:solidFill>
                      <a:srgbClr val="3D3E3F"/>
                    </a:solidFill>
                    <a:effectLst/>
                    <a:latin typeface="Cochin"/>
                  </a:defRPr>
                </a:pPr>
                <a:r>
                  <a:rPr lang="en-US" sz="2200" b="0" i="0" u="none" strike="noStrike">
                    <a:solidFill>
                      <a:srgbClr val="3D3E3F"/>
                    </a:solidFill>
                    <a:effectLst/>
                    <a:latin typeface="Cochin"/>
                  </a:rPr>
                  <a:t>No. of confirmed cases and deaths</a:t>
                </a:r>
              </a:p>
            </c:rich>
          </c:tx>
          <c:layout/>
          <c:overlay val="1"/>
        </c:title>
        <c:numFmt formatCode="0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200" b="0" i="0" u="none" strike="noStrike">
                <a:solidFill>
                  <a:srgbClr val="3D3E3F"/>
                </a:solidFill>
                <a:effectLst/>
                <a:latin typeface="Cochin"/>
              </a:defRPr>
            </a:pPr>
            <a:endParaRPr lang="en-US"/>
          </a:p>
        </c:txPr>
        <c:crossAx val="314054496"/>
        <c:crosses val="autoZero"/>
        <c:crossBetween val="between"/>
        <c:majorUnit val="25000"/>
        <c:minorUnit val="1250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 lvl="0"/>
            <a:endParaRPr lang="en-IN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7546832062420703"/>
          <c:y val="5.7302930627425142E-2"/>
          <c:w val="0.80720080654908066"/>
          <c:h val="0.7544733363134924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blipFill rotWithShape="1">
              <a:blip xmlns:r="http://schemas.openxmlformats.org/officeDocument/2006/relationships" r:embed="rId1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JAN 31</c:v>
                </c:pt>
                <c:pt idx="1">
                  <c:v>FEB 06</c:v>
                </c:pt>
                <c:pt idx="2">
                  <c:v>MAR 09</c:v>
                </c:pt>
                <c:pt idx="3">
                  <c:v>MAR 12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314053320"/>
        <c:axId val="314051360"/>
      </c:barChart>
      <c:lineChart>
        <c:grouping val="standard"/>
        <c:varyColors val="0"/>
        <c:ser>
          <c:idx val="0"/>
          <c:order val="1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ln w="76200" cap="flat">
              <a:solidFill>
                <a:srgbClr val="414251"/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EDEDED"/>
              </a:solidFill>
              <a:ln w="76200" cap="flat">
                <a:solidFill>
                  <a:srgbClr val="414251"/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JAN 31</c:v>
                </c:pt>
                <c:pt idx="1">
                  <c:v>FEB 06</c:v>
                </c:pt>
                <c:pt idx="2">
                  <c:v>MAR 09</c:v>
                </c:pt>
                <c:pt idx="3">
                  <c:v>MAR 12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43</c:v>
                </c:pt>
                <c:pt idx="3">
                  <c:v>74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4053320"/>
        <c:axId val="314051360"/>
      </c:lineChart>
      <c:catAx>
        <c:axId val="314053320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 lvl="0">
                  <a:defRPr sz="2200" b="0" i="0" u="none" strike="noStrike">
                    <a:solidFill>
                      <a:srgbClr val="3D3E3F"/>
                    </a:solidFill>
                    <a:effectLst/>
                    <a:latin typeface="Cochin"/>
                  </a:defRPr>
                </a:pPr>
                <a:r>
                  <a:rPr lang="en-IN" sz="2200" b="0" i="0" u="none" strike="noStrike">
                    <a:solidFill>
                      <a:srgbClr val="3D3E3F"/>
                    </a:solidFill>
                    <a:effectLst/>
                    <a:latin typeface="Cochin"/>
                  </a:rPr>
                  <a:t>Time period</a:t>
                </a:r>
              </a:p>
            </c:rich>
          </c:tx>
          <c:layout/>
          <c:overlay val="1"/>
        </c:title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76797B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2200" b="0" i="0" u="none" strike="noStrike">
                <a:solidFill>
                  <a:srgbClr val="3D3E3F"/>
                </a:solidFill>
                <a:effectLst/>
                <a:latin typeface="Cochin"/>
              </a:defRPr>
            </a:pPr>
            <a:endParaRPr lang="en-US"/>
          </a:p>
        </c:txPr>
        <c:crossAx val="314051360"/>
        <c:crosses val="autoZero"/>
        <c:auto val="1"/>
        <c:lblAlgn val="ctr"/>
        <c:lblOffset val="100"/>
        <c:noMultiLvlLbl val="1"/>
      </c:catAx>
      <c:valAx>
        <c:axId val="314051360"/>
        <c:scaling>
          <c:orientation val="minMax"/>
          <c:max val="50"/>
          <c:min val="0"/>
        </c:scaling>
        <c:delete val="0"/>
        <c:axPos val="l"/>
        <c:majorGridlines>
          <c:spPr>
            <a:ln w="12700" cap="flat">
              <a:solidFill>
                <a:srgbClr val="BAB6AF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 lvl="0">
                  <a:defRPr sz="2200" b="0" i="0" u="none" strike="noStrike">
                    <a:solidFill>
                      <a:srgbClr val="3D3E3F"/>
                    </a:solidFill>
                    <a:effectLst/>
                    <a:latin typeface="Cochin"/>
                  </a:defRPr>
                </a:pPr>
                <a:r>
                  <a:rPr lang="en-IN" sz="2200" b="0" i="0" u="none" strike="noStrike" dirty="0">
                    <a:solidFill>
                      <a:srgbClr val="3D3E3F"/>
                    </a:solidFill>
                    <a:effectLst/>
                    <a:latin typeface="Cochin"/>
                  </a:rPr>
                  <a:t>No. of confirmed cases and deaths</a:t>
                </a:r>
              </a:p>
            </c:rich>
          </c:tx>
          <c:layout/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200" b="0" i="0" u="none" strike="noStrike">
                <a:solidFill>
                  <a:srgbClr val="3D3E3F"/>
                </a:solidFill>
                <a:effectLst/>
                <a:latin typeface="Cochin"/>
              </a:defRPr>
            </a:pPr>
            <a:endParaRPr lang="en-US"/>
          </a:p>
        </c:txPr>
        <c:crossAx val="314053320"/>
        <c:crosses val="autoZero"/>
        <c:crossBetween val="between"/>
        <c:majorUnit val="10"/>
        <c:minorUnit val="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2338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4291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961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8038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444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4955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99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1247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2567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3819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9366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3762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7211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99979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0331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172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99200-48F7-45F3-A2CE-EA8B6450DA60}" type="datetimeFigureOut">
              <a:rPr lang="en-IN" smtClean="0"/>
              <a:pPr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C0A2FDD-0253-4E37-B428-40C01F1CAE3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813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rghya\Desktop\T.mpeg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96752" y="908721"/>
            <a:ext cx="6550496" cy="1944216"/>
          </a:xfrm>
        </p:spPr>
        <p:txBody>
          <a:bodyPr>
            <a:normAutofit fontScale="90000"/>
          </a:bodyPr>
          <a:lstStyle/>
          <a:p>
            <a:pPr algn="l"/>
            <a:r>
              <a:rPr lang="en-IN" b="1" dirty="0" smtClean="0">
                <a:solidFill>
                  <a:schemeClr val="bg1"/>
                </a:solidFill>
                <a:latin typeface="Gotham" panose="02000804040000020004" pitchFamily="2" charset="0"/>
              </a:rPr>
              <a:t>IQ City Medical</a:t>
            </a:r>
            <a:br>
              <a:rPr lang="en-IN" b="1" dirty="0" smtClean="0">
                <a:solidFill>
                  <a:schemeClr val="bg1"/>
                </a:solidFill>
                <a:latin typeface="Gotham" panose="02000804040000020004" pitchFamily="2" charset="0"/>
              </a:rPr>
            </a:br>
            <a:r>
              <a:rPr lang="en-IN" b="1" dirty="0" smtClean="0">
                <a:solidFill>
                  <a:schemeClr val="bg1"/>
                </a:solidFill>
                <a:latin typeface="Gotham" panose="02000804040000020004" pitchFamily="2" charset="0"/>
              </a:rPr>
              <a:t>College</a:t>
            </a:r>
            <a:r>
              <a:rPr lang="en-IN" b="1" dirty="0">
                <a:solidFill>
                  <a:schemeClr val="bg1"/>
                </a:solidFill>
                <a:latin typeface="Gotham" panose="02000804040000020004" pitchFamily="2" charset="0"/>
              </a:rPr>
              <a:t> </a:t>
            </a:r>
            <a:r>
              <a:rPr lang="en-IN" b="1" dirty="0" smtClean="0">
                <a:solidFill>
                  <a:schemeClr val="bg1"/>
                </a:solidFill>
                <a:latin typeface="Gotham" panose="02000804040000020004" pitchFamily="2" charset="0"/>
              </a:rPr>
              <a:t>Hospital, Durgapur</a:t>
            </a:r>
            <a:endParaRPr lang="en-IN" b="1" dirty="0">
              <a:solidFill>
                <a:schemeClr val="bg1"/>
              </a:solidFill>
              <a:latin typeface="Gotham" panose="02000804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588" y="332657"/>
            <a:ext cx="1781883" cy="30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3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computer14\Downloads\c0481846-wuhan_novel_coronavirus_illustration-spl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92" y="444836"/>
            <a:ext cx="30479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b="1" dirty="0" smtClean="0">
                <a:solidFill>
                  <a:schemeClr val="bg1"/>
                </a:solidFill>
              </a:rPr>
              <a:t>COVID 19</a:t>
            </a:r>
            <a:endParaRPr lang="en-IN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8295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pic>
        <p:nvPicPr>
          <p:cNvPr id="8" name="T.mpe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924800" y="346675"/>
            <a:ext cx="990600" cy="65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6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2060848"/>
            <a:ext cx="7342584" cy="69577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C:\Users\computer14\Downloads\corona-virus-disease-covid-19-ncorona-virus2019-update-2-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0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050" name="Picture 2" descr="C:\Users\computer14\Downloads\corona-virus-disease-covid-19-ncorona-virus2019-update-3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99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C:\Users\computer14\Downloads\corona-virus-disease-covid-19-ncorona-virus2019-update-5-63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40" y="0"/>
            <a:ext cx="9167640" cy="688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4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 descr="C:\Users\computer14\Downloads\corona-virus-disease-covid-19-ncorona-virus2019-update-6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160907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2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ghya\Desktop\Bat Virus Jump 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200" y="0"/>
            <a:ext cx="6096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936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 descr="C:\Users\computer14\Downloads\corona-virus-disease-covid-19-ncorona-virus2019-update-10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90"/>
            <a:ext cx="9144000" cy="683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21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 idx="4294967295"/>
          </p:nvPr>
        </p:nvSpPr>
        <p:spPr>
          <a:xfrm>
            <a:off x="0" y="2401888"/>
            <a:ext cx="7804150" cy="1517650"/>
          </a:xfrm>
          <a:prstGeom prst="rect">
            <a:avLst/>
          </a:prstGeom>
        </p:spPr>
        <p:txBody>
          <a:bodyPr/>
          <a:lstStyle>
            <a:lvl1pPr>
              <a:defRPr sz="90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300">
                <a:solidFill>
                  <a:srgbClr val="FFFFFF"/>
                </a:solidFill>
              </a:rPr>
              <a:t>EPIDEMIOLOGY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6555" cy="6854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862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04664"/>
            <a:ext cx="8219256" cy="5721499"/>
          </a:xfrm>
        </p:spPr>
        <p:txBody>
          <a:bodyPr>
            <a:noAutofit/>
          </a:bodyPr>
          <a:lstStyle/>
          <a:p>
            <a:pPr lvl="0"/>
            <a:r>
              <a:rPr lang="en-IN" sz="2800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First reported from Wuhan, China on December 31, </a:t>
            </a:r>
            <a:r>
              <a:rPr lang="en-IN" sz="2800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2019.</a:t>
            </a:r>
            <a:endParaRPr lang="en-IN" sz="2800" b="1" dirty="0">
              <a:solidFill>
                <a:srgbClr val="515151"/>
              </a:solidFill>
              <a:latin typeface="Arial Narrow" panose="020B0606020202030204" pitchFamily="34" charset="0"/>
              <a:ea typeface="Cochin"/>
              <a:cs typeface="Cochin"/>
              <a:sym typeface="Cochin"/>
            </a:endParaRPr>
          </a:p>
          <a:p>
            <a:r>
              <a:rPr lang="en-IN" sz="2800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COVID-19 is the infectious disease caused by the most recently discovered coronavirus. This new virus and disease were unknown before the outbreak began in the Wuhan, </a:t>
            </a:r>
            <a:r>
              <a:rPr lang="en-IN" sz="2800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China.</a:t>
            </a:r>
          </a:p>
          <a:p>
            <a:pPr lvl="0"/>
            <a:r>
              <a:rPr lang="en-IN" sz="2800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 According to WHO report, there has been </a:t>
            </a:r>
            <a:r>
              <a:rPr lang="en-IN" sz="2800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1,25,288 confirmed </a:t>
            </a:r>
            <a:r>
              <a:rPr lang="en-IN" sz="2800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cases, </a:t>
            </a:r>
            <a:r>
              <a:rPr lang="en-IN" sz="2800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4614 deaths </a:t>
            </a:r>
            <a:r>
              <a:rPr lang="en-IN" sz="2800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worldwide involving </a:t>
            </a:r>
            <a:r>
              <a:rPr lang="en-IN" sz="2800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118 </a:t>
            </a:r>
            <a:r>
              <a:rPr lang="en-IN" sz="2800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countries, as of March </a:t>
            </a:r>
            <a:r>
              <a:rPr lang="en-IN" sz="2800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12, </a:t>
            </a:r>
            <a:r>
              <a:rPr lang="en-IN" sz="2800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2020.</a:t>
            </a:r>
          </a:p>
          <a:p>
            <a:pPr lvl="0"/>
            <a:r>
              <a:rPr lang="en-IN" sz="2800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China alone holds the record of </a:t>
            </a:r>
            <a:r>
              <a:rPr lang="en-IN" sz="2800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80,924 </a:t>
            </a:r>
            <a:r>
              <a:rPr lang="en-IN" sz="2800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confirmed cases and </a:t>
            </a:r>
            <a:r>
              <a:rPr lang="en-IN" sz="2800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4,984 </a:t>
            </a:r>
            <a:r>
              <a:rPr lang="en-IN" sz="2800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deaths, this is followed by </a:t>
            </a:r>
            <a:r>
              <a:rPr lang="en-IN" sz="2800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Italy </a:t>
            </a:r>
            <a:r>
              <a:rPr lang="en-IN" sz="2800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having </a:t>
            </a:r>
            <a:r>
              <a:rPr lang="en-IN" sz="2800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12,462 confirmed </a:t>
            </a:r>
            <a:r>
              <a:rPr lang="en-IN" sz="2800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cases, </a:t>
            </a:r>
            <a:r>
              <a:rPr lang="en-IN" sz="2800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1016 deaths</a:t>
            </a:r>
            <a:r>
              <a:rPr lang="en-IN" sz="2800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, followed by </a:t>
            </a:r>
            <a:r>
              <a:rPr lang="en-IN" sz="2800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Iran. </a:t>
            </a:r>
          </a:p>
          <a:p>
            <a:endParaRPr lang="en-IN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43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b="1" dirty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WHO has been assessing this outbreak around the clock  &amp; is deeply concerned by the alarming levels of </a:t>
            </a:r>
            <a:r>
              <a:rPr lang="en-IN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spread, severity &amp; inaction of the Govt. of several countries.</a:t>
            </a:r>
          </a:p>
          <a:p>
            <a:pPr lvl="0"/>
            <a:r>
              <a:rPr lang="en-IN" b="1" dirty="0" smtClean="0">
                <a:solidFill>
                  <a:srgbClr val="515151"/>
                </a:solidFill>
                <a:latin typeface="Arial Narrow" panose="020B0606020202030204" pitchFamily="34" charset="0"/>
                <a:ea typeface="Cochin"/>
                <a:cs typeface="Cochin"/>
                <a:sym typeface="Cochin"/>
              </a:rPr>
              <a:t>WHO has therefore declared COVID 19 to be characterised as PANDEMIC.</a:t>
            </a:r>
            <a:endParaRPr lang="en-IN" b="1" dirty="0">
              <a:solidFill>
                <a:srgbClr val="515151"/>
              </a:solidFill>
              <a:latin typeface="Arial Narrow" panose="020B0606020202030204" pitchFamily="34" charset="0"/>
              <a:ea typeface="Cochin"/>
              <a:cs typeface="Cochin"/>
              <a:sym typeface="Cochin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873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Table 37"/>
          <p:cNvGraphicFramePr/>
          <p:nvPr>
            <p:extLst>
              <p:ext uri="{D42A27DB-BD31-4B8C-83A1-F6EECF244321}">
                <p14:modId xmlns:p14="http://schemas.microsoft.com/office/powerpoint/2010/main" val="3539458609"/>
              </p:ext>
            </p:extLst>
          </p:nvPr>
        </p:nvGraphicFramePr>
        <p:xfrm>
          <a:off x="304800" y="1143002"/>
          <a:ext cx="8593691" cy="5486396"/>
        </p:xfrm>
        <a:graphic>
          <a:graphicData uri="http://schemas.openxmlformats.org/drawingml/2006/table">
            <a:tbl>
              <a:tblPr firstRow="1" lastRow="1"/>
              <a:tblGrid>
                <a:gridCol w="2892294"/>
                <a:gridCol w="3073797"/>
                <a:gridCol w="2627600"/>
              </a:tblGrid>
              <a:tr h="935096">
                <a:tc>
                  <a:txBody>
                    <a:bodyPr/>
                    <a:lstStyle/>
                    <a:p>
                      <a:pPr lvl="0" defTabSz="457200">
                        <a:defRPr sz="1800"/>
                      </a:pPr>
                      <a:r>
                        <a:rPr lang="en-US" sz="3100" dirty="0" smtClean="0">
                          <a:solidFill>
                            <a:schemeClr val="bg1"/>
                          </a:solidFill>
                          <a:sym typeface="Copperplate"/>
                        </a:rPr>
                        <a:t>C</a:t>
                      </a:r>
                      <a:r>
                        <a:rPr sz="3100" dirty="0" smtClean="0">
                          <a:solidFill>
                            <a:schemeClr val="bg1"/>
                          </a:solidFill>
                          <a:sym typeface="Copperplate"/>
                        </a:rPr>
                        <a:t>ountry</a:t>
                      </a:r>
                      <a:endParaRPr sz="3100" dirty="0">
                        <a:solidFill>
                          <a:schemeClr val="bg1"/>
                        </a:solidFill>
                        <a:sym typeface="Copperplat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4DA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457200">
                        <a:defRPr sz="1800"/>
                      </a:pPr>
                      <a:r>
                        <a:rPr lang="en-US" sz="2700" dirty="0" smtClean="0">
                          <a:solidFill>
                            <a:schemeClr val="bg1"/>
                          </a:solidFill>
                          <a:sym typeface="Copperplate"/>
                        </a:rPr>
                        <a:t>N</a:t>
                      </a:r>
                      <a:r>
                        <a:rPr sz="2700" dirty="0" smtClean="0">
                          <a:solidFill>
                            <a:schemeClr val="bg1"/>
                          </a:solidFill>
                          <a:sym typeface="Copperplate"/>
                        </a:rPr>
                        <a:t>o</a:t>
                      </a:r>
                      <a:r>
                        <a:rPr sz="2700" dirty="0">
                          <a:solidFill>
                            <a:schemeClr val="bg1"/>
                          </a:solidFill>
                          <a:sym typeface="Copperplate"/>
                        </a:rPr>
                        <a:t>. of confirmed cases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4DA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457200">
                        <a:defRPr sz="1800"/>
                      </a:pPr>
                      <a:r>
                        <a:rPr lang="en-US" sz="2700" dirty="0" smtClean="0">
                          <a:solidFill>
                            <a:schemeClr val="bg1"/>
                          </a:solidFill>
                          <a:sym typeface="Copperplate"/>
                        </a:rPr>
                        <a:t>N</a:t>
                      </a:r>
                      <a:r>
                        <a:rPr sz="2700" dirty="0" smtClean="0">
                          <a:solidFill>
                            <a:schemeClr val="bg1"/>
                          </a:solidFill>
                          <a:sym typeface="Copperplate"/>
                        </a:rPr>
                        <a:t>o</a:t>
                      </a:r>
                      <a:r>
                        <a:rPr sz="2700" dirty="0">
                          <a:solidFill>
                            <a:schemeClr val="bg1"/>
                          </a:solidFill>
                          <a:sym typeface="Copperplate"/>
                        </a:rPr>
                        <a:t>. of deaths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4DA"/>
                    </a:solidFill>
                  </a:tcPr>
                </a:tc>
              </a:tr>
              <a:tr h="758550"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100" dirty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CHINA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10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80,9</a:t>
                      </a:r>
                      <a:r>
                        <a:rPr lang="en-IN" sz="210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24</a:t>
                      </a:r>
                      <a:endParaRPr sz="2100" dirty="0">
                        <a:solidFill>
                          <a:srgbClr val="3D3E3F">
                            <a:alpha val="90000"/>
                          </a:srgbClr>
                        </a:solidFill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10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4984</a:t>
                      </a:r>
                      <a:endParaRPr sz="2100" dirty="0">
                        <a:solidFill>
                          <a:srgbClr val="3D3E3F">
                            <a:alpha val="90000"/>
                          </a:srgbClr>
                        </a:solidFill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550"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10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ITALY</a:t>
                      </a:r>
                      <a:endParaRPr sz="2100" dirty="0">
                        <a:solidFill>
                          <a:srgbClr val="3D3E3F">
                            <a:alpha val="90000"/>
                          </a:srgbClr>
                        </a:solidFill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10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12,462</a:t>
                      </a:r>
                      <a:endParaRPr sz="2100" dirty="0">
                        <a:solidFill>
                          <a:srgbClr val="3D3E3F">
                            <a:alpha val="90000"/>
                          </a:srgbClr>
                        </a:solidFill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10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1016</a:t>
                      </a:r>
                      <a:endParaRPr sz="2100" dirty="0">
                        <a:solidFill>
                          <a:srgbClr val="3D3E3F">
                            <a:alpha val="90000"/>
                          </a:srgbClr>
                        </a:solidFill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550"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10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IRAN</a:t>
                      </a:r>
                      <a:endParaRPr sz="2100" dirty="0">
                        <a:solidFill>
                          <a:srgbClr val="3D3E3F">
                            <a:alpha val="90000"/>
                          </a:srgbClr>
                        </a:solidFill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10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9000</a:t>
                      </a:r>
                      <a:endParaRPr sz="2100" dirty="0">
                        <a:solidFill>
                          <a:srgbClr val="3D3E3F">
                            <a:alpha val="90000"/>
                          </a:srgbClr>
                        </a:solidFill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100" dirty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366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550"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10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REPUBLIC</a:t>
                      </a:r>
                      <a:r>
                        <a:rPr lang="en-IN" sz="2100" baseline="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 OF KOREA</a:t>
                      </a:r>
                      <a:endParaRPr sz="2100" dirty="0">
                        <a:solidFill>
                          <a:srgbClr val="3D3E3F">
                            <a:alpha val="90000"/>
                          </a:srgbClr>
                        </a:solidFill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10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7983</a:t>
                      </a:r>
                      <a:endParaRPr sz="2100" dirty="0">
                        <a:solidFill>
                          <a:srgbClr val="3D3E3F">
                            <a:alpha val="90000"/>
                          </a:srgbClr>
                        </a:solidFill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10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237</a:t>
                      </a:r>
                      <a:endParaRPr sz="2100" dirty="0">
                        <a:solidFill>
                          <a:srgbClr val="3D3E3F">
                            <a:alpha val="90000"/>
                          </a:srgbClr>
                        </a:solidFill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550"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100" dirty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INDIA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10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74</a:t>
                      </a:r>
                      <a:endParaRPr sz="2100" dirty="0">
                        <a:solidFill>
                          <a:srgbClr val="3D3E3F">
                            <a:alpha val="90000"/>
                          </a:srgbClr>
                        </a:solidFill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100" dirty="0" smtClean="0">
                          <a:solidFill>
                            <a:srgbClr val="3D3E3F">
                              <a:alpha val="90000"/>
                            </a:srgbClr>
                          </a:solidFill>
                        </a:rPr>
                        <a:t>1</a:t>
                      </a:r>
                      <a:endParaRPr sz="2100" dirty="0">
                        <a:solidFill>
                          <a:srgbClr val="3D3E3F">
                            <a:alpha val="90000"/>
                          </a:srgbClr>
                        </a:solidFill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550">
                <a:tc>
                  <a:txBody>
                    <a:bodyPr/>
                    <a:lstStyle/>
                    <a:p>
                      <a:pPr lvl="0" algn="ctr" defTabSz="457200">
                        <a:defRPr sz="1800"/>
                      </a:pPr>
                      <a:r>
                        <a:rPr sz="3100" dirty="0">
                          <a:solidFill>
                            <a:schemeClr val="bg1"/>
                          </a:solidFill>
                          <a:sym typeface="Copperplate"/>
                        </a:rPr>
                        <a:t>GLOBALLY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89B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457200">
                        <a:defRPr sz="1800"/>
                      </a:pPr>
                      <a:r>
                        <a:rPr sz="3100" dirty="0" smtClean="0">
                          <a:solidFill>
                            <a:schemeClr val="bg1"/>
                          </a:solidFill>
                          <a:sym typeface="Copperplate"/>
                        </a:rPr>
                        <a:t>1,</a:t>
                      </a:r>
                      <a:r>
                        <a:rPr lang="en-IN" sz="3100" dirty="0" smtClean="0">
                          <a:solidFill>
                            <a:schemeClr val="bg1"/>
                          </a:solidFill>
                          <a:sym typeface="Copperplate"/>
                        </a:rPr>
                        <a:t>25,288</a:t>
                      </a:r>
                      <a:endParaRPr sz="3100" dirty="0">
                        <a:solidFill>
                          <a:schemeClr val="bg1"/>
                        </a:solidFill>
                        <a:sym typeface="Copperplat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89B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457200">
                        <a:defRPr sz="1800"/>
                      </a:pPr>
                      <a:r>
                        <a:rPr lang="en-IN" sz="3100" dirty="0" smtClean="0">
                          <a:solidFill>
                            <a:schemeClr val="bg1"/>
                          </a:solidFill>
                          <a:sym typeface="Copperplate"/>
                        </a:rPr>
                        <a:t>4614</a:t>
                      </a:r>
                      <a:endParaRPr sz="3100" dirty="0">
                        <a:solidFill>
                          <a:schemeClr val="bg1"/>
                        </a:solidFill>
                        <a:sym typeface="Copperplate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89B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7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" name="Chart 82"/>
          <p:cNvGraphicFramePr/>
          <p:nvPr/>
        </p:nvGraphicFramePr>
        <p:xfrm>
          <a:off x="1380246" y="1273490"/>
          <a:ext cx="7051030" cy="5061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3" name="Shape 83"/>
          <p:cNvSpPr>
            <a:spLocks noGrp="1"/>
          </p:cNvSpPr>
          <p:nvPr>
            <p:ph type="title" idx="4294967295"/>
          </p:nvPr>
        </p:nvSpPr>
        <p:spPr>
          <a:xfrm>
            <a:off x="2046288" y="192088"/>
            <a:ext cx="7097712" cy="50006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95527">
              <a:defRPr sz="2175">
                <a:solidFill>
                  <a:srgbClr val="515151"/>
                </a:solidFill>
                <a:effectLst>
                  <a:outerShdw blurRad="33147" dist="44196" dir="3000000" rotWithShape="0">
                    <a:srgbClr val="FFFFFF">
                      <a:alpha val="6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2700" dirty="0">
                <a:solidFill>
                  <a:srgbClr val="000000"/>
                </a:solidFill>
                <a:effectLst/>
              </a:rPr>
              <a:t>G</a:t>
            </a:r>
            <a:r>
              <a:rPr sz="2175" dirty="0" smtClean="0">
                <a:solidFill>
                  <a:srgbClr val="515151"/>
                </a:solidFill>
                <a:effectLst>
                  <a:outerShdw blurRad="33147" dist="44196" dir="3000000" rotWithShape="0">
                    <a:srgbClr val="FFFFFF">
                      <a:alpha val="60000"/>
                    </a:srgbClr>
                  </a:outerShdw>
                </a:effectLst>
              </a:rPr>
              <a:t>raph</a:t>
            </a:r>
            <a:r>
              <a:rPr sz="2175" dirty="0">
                <a:solidFill>
                  <a:srgbClr val="515151"/>
                </a:solidFill>
                <a:effectLst>
                  <a:outerShdw blurRad="33147" dist="44196" dir="3000000" rotWithShape="0">
                    <a:srgbClr val="FFFFFF">
                      <a:alpha val="60000"/>
                    </a:srgbClr>
                  </a:outerShdw>
                </a:effectLst>
              </a:rPr>
              <a:t>: no. of confirmed </a:t>
            </a:r>
            <a:r>
              <a:rPr sz="2175" dirty="0" smtClean="0">
                <a:solidFill>
                  <a:srgbClr val="515151"/>
                </a:solidFill>
                <a:effectLst>
                  <a:outerShdw blurRad="33147" dist="44196" dir="3000000" rotWithShape="0">
                    <a:srgbClr val="FFFFFF">
                      <a:alpha val="60000"/>
                    </a:srgbClr>
                  </a:outerShdw>
                </a:effectLst>
              </a:rPr>
              <a:t>cases</a:t>
            </a:r>
            <a:r>
              <a:rPr lang="en-IN" sz="2175" dirty="0" smtClean="0">
                <a:solidFill>
                  <a:srgbClr val="515151"/>
                </a:solidFill>
                <a:effectLst>
                  <a:outerShdw blurRad="33147" dist="44196" dir="3000000" rotWithShape="0">
                    <a:srgbClr val="FFFFFF">
                      <a:alpha val="60000"/>
                    </a:srgbClr>
                  </a:outerShdw>
                </a:effectLst>
              </a:rPr>
              <a:t> &amp; deaths</a:t>
            </a:r>
            <a:r>
              <a:rPr sz="2175" dirty="0" smtClean="0">
                <a:solidFill>
                  <a:srgbClr val="515151"/>
                </a:solidFill>
                <a:effectLst>
                  <a:outerShdw blurRad="33147" dist="44196" dir="3000000" rotWithShape="0">
                    <a:srgbClr val="FFFFFF">
                      <a:alpha val="60000"/>
                    </a:srgbClr>
                  </a:outerShdw>
                </a:effectLst>
              </a:rPr>
              <a:t> </a:t>
            </a:r>
            <a:r>
              <a:rPr sz="2175" dirty="0">
                <a:solidFill>
                  <a:srgbClr val="515151"/>
                </a:solidFill>
                <a:effectLst>
                  <a:outerShdw blurRad="33147" dist="44196" dir="3000000" rotWithShape="0">
                    <a:srgbClr val="FFFFFF">
                      <a:alpha val="60000"/>
                    </a:srgbClr>
                  </a:outerShdw>
                </a:effectLst>
              </a:rPr>
              <a:t>v/s time period (globally)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COVID-19-Coronavirus-Map-March-11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5070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900">
                <a:solidFill>
                  <a:srgbClr val="515151"/>
                </a:solidFill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rPr>
              <a:t>SITUATION REPORT- INDIA</a:t>
            </a:r>
          </a:p>
        </p:txBody>
      </p:sp>
      <p:sp>
        <p:nvSpPr>
          <p:cNvPr id="45" name="Shape 45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>
              <a:buChar char="✦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515151"/>
                </a:solidFill>
              </a:rPr>
              <a:t>On </a:t>
            </a:r>
            <a:r>
              <a:rPr sz="2500">
                <a:solidFill>
                  <a:srgbClr val="515151"/>
                </a:solidFill>
              </a:rPr>
              <a:t>January 30 2020, a laboratory confirmed case of 2019-nCoV was reported on Kerala. The patient, a student returning from Wuhan is now fully recovered.</a:t>
            </a:r>
          </a:p>
          <a:p>
            <a:pPr marL="273239" indent="-273239">
              <a:buChar char="✦"/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515151"/>
                </a:solidFill>
              </a:rPr>
              <a:t>Between January 30 and February 03 2020, MoHFW confirmed 3 cases of nCoV-19 in Kerala. As of February 20 2020, all the 3 cases have fully recovered and discharged from the hospital.</a:t>
            </a:r>
          </a:p>
        </p:txBody>
      </p:sp>
    </p:spTree>
    <p:extLst>
      <p:ext uri="{BB962C8B-B14F-4D97-AF65-F5344CB8AC3E}">
        <p14:creationId xmlns:p14="http://schemas.microsoft.com/office/powerpoint/2010/main" val="402039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4200"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000">
                <a:solidFill>
                  <a:srgbClr val="515151"/>
                </a:solidFill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rPr>
              <a:t>CURRENT SITUATION REPORT IN INDIA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40914" indent="-240914" defTabSz="291633">
              <a:spcBef>
                <a:spcPts val="1969"/>
              </a:spcBef>
              <a:buFont typeface="Zapf Dingbats"/>
              <a:buChar char="✦"/>
              <a:defRPr sz="1800">
                <a:solidFill>
                  <a:srgbClr val="000000"/>
                </a:solidFill>
              </a:defRPr>
            </a:pPr>
            <a:r>
              <a:rPr lang="en-IN" sz="2000" dirty="0" smtClean="0">
                <a:solidFill>
                  <a:srgbClr val="515151"/>
                </a:solidFill>
              </a:rPr>
              <a:t>According to WHO </a:t>
            </a:r>
            <a:r>
              <a:rPr lang="en-IN" sz="2000" dirty="0">
                <a:solidFill>
                  <a:srgbClr val="515151"/>
                </a:solidFill>
              </a:rPr>
              <a:t>a</a:t>
            </a:r>
            <a:r>
              <a:rPr sz="2000" dirty="0" smtClean="0">
                <a:solidFill>
                  <a:srgbClr val="515151"/>
                </a:solidFill>
              </a:rPr>
              <a:t>s </a:t>
            </a:r>
            <a:r>
              <a:rPr sz="2000" dirty="0">
                <a:solidFill>
                  <a:srgbClr val="515151"/>
                </a:solidFill>
              </a:rPr>
              <a:t>of March </a:t>
            </a:r>
            <a:r>
              <a:rPr lang="en-IN" sz="2000" dirty="0" smtClean="0">
                <a:solidFill>
                  <a:srgbClr val="515151"/>
                </a:solidFill>
              </a:rPr>
              <a:t>12</a:t>
            </a:r>
            <a:r>
              <a:rPr sz="2000" dirty="0" smtClean="0">
                <a:solidFill>
                  <a:srgbClr val="515151"/>
                </a:solidFill>
              </a:rPr>
              <a:t>, </a:t>
            </a:r>
            <a:r>
              <a:rPr lang="en-IN" sz="2000" dirty="0" smtClean="0">
                <a:solidFill>
                  <a:srgbClr val="515151"/>
                </a:solidFill>
              </a:rPr>
              <a:t>74</a:t>
            </a:r>
            <a:r>
              <a:rPr sz="2000" dirty="0" smtClean="0">
                <a:solidFill>
                  <a:srgbClr val="515151"/>
                </a:solidFill>
              </a:rPr>
              <a:t> </a:t>
            </a:r>
            <a:r>
              <a:rPr sz="2000" dirty="0">
                <a:solidFill>
                  <a:srgbClr val="515151"/>
                </a:solidFill>
              </a:rPr>
              <a:t>confirmed cases have been reported in India from states including- Delhi(4), Haryana(14), Uttar Pradesh(9), </a:t>
            </a:r>
            <a:r>
              <a:rPr sz="2000" dirty="0" err="1">
                <a:solidFill>
                  <a:srgbClr val="515151"/>
                </a:solidFill>
              </a:rPr>
              <a:t>Ladakh</a:t>
            </a:r>
            <a:r>
              <a:rPr sz="2000" dirty="0">
                <a:solidFill>
                  <a:srgbClr val="515151"/>
                </a:solidFill>
              </a:rPr>
              <a:t>(2), Jammu(1), Rajasthan(2), Telangana(1), Kerala(9</a:t>
            </a:r>
            <a:r>
              <a:rPr sz="2000" dirty="0" smtClean="0">
                <a:solidFill>
                  <a:srgbClr val="515151"/>
                </a:solidFill>
              </a:rPr>
              <a:t>)</a:t>
            </a:r>
            <a:r>
              <a:rPr lang="en-IN" sz="2000" dirty="0" smtClean="0">
                <a:solidFill>
                  <a:srgbClr val="515151"/>
                </a:solidFill>
              </a:rPr>
              <a:t>, Karnataka .</a:t>
            </a:r>
            <a:r>
              <a:rPr sz="2000" dirty="0" smtClean="0">
                <a:solidFill>
                  <a:srgbClr val="515151"/>
                </a:solidFill>
              </a:rPr>
              <a:t> </a:t>
            </a:r>
            <a:r>
              <a:rPr sz="2000" dirty="0">
                <a:solidFill>
                  <a:srgbClr val="515151"/>
                </a:solidFill>
              </a:rPr>
              <a:t>Of these 16 are foreign nationals</a:t>
            </a:r>
            <a:r>
              <a:rPr sz="2000" dirty="0" smtClean="0">
                <a:solidFill>
                  <a:srgbClr val="515151"/>
                </a:solidFill>
              </a:rPr>
              <a:t>.</a:t>
            </a:r>
            <a:endParaRPr lang="en-IN" sz="2000" dirty="0" smtClean="0">
              <a:solidFill>
                <a:srgbClr val="515151"/>
              </a:solidFill>
            </a:endParaRPr>
          </a:p>
          <a:p>
            <a:pPr marL="240914" indent="-240914" defTabSz="291633">
              <a:spcBef>
                <a:spcPts val="1969"/>
              </a:spcBef>
              <a:buFont typeface="Zapf Dingbats"/>
              <a:buChar char="✦"/>
              <a:defRPr sz="1800">
                <a:solidFill>
                  <a:srgbClr val="000000"/>
                </a:solidFill>
              </a:defRPr>
            </a:pPr>
            <a:r>
              <a:rPr lang="en-IN" sz="2000" dirty="0">
                <a:solidFill>
                  <a:srgbClr val="515151"/>
                </a:solidFill>
              </a:rPr>
              <a:t>As of March 12 India has recorded its First death in </a:t>
            </a:r>
            <a:r>
              <a:rPr lang="en-IN" sz="2000" dirty="0" smtClean="0">
                <a:solidFill>
                  <a:srgbClr val="515151"/>
                </a:solidFill>
              </a:rPr>
              <a:t>Karnataka. The 76 </a:t>
            </a:r>
            <a:r>
              <a:rPr lang="en-IN" sz="2000" dirty="0" err="1" smtClean="0">
                <a:solidFill>
                  <a:srgbClr val="515151"/>
                </a:solidFill>
              </a:rPr>
              <a:t>Yr</a:t>
            </a:r>
            <a:r>
              <a:rPr lang="en-IN" sz="2000" dirty="0" smtClean="0">
                <a:solidFill>
                  <a:srgbClr val="515151"/>
                </a:solidFill>
              </a:rPr>
              <a:t> old man had returned from Saudi Arabia on Feb 29.</a:t>
            </a:r>
            <a:endParaRPr lang="en-IN" sz="2000" dirty="0">
              <a:solidFill>
                <a:srgbClr val="515151"/>
              </a:solidFill>
            </a:endParaRPr>
          </a:p>
          <a:p>
            <a:pPr marL="240914" indent="-240914" defTabSz="291633">
              <a:spcBef>
                <a:spcPts val="1969"/>
              </a:spcBef>
              <a:buFont typeface="Zapf Dingbats"/>
              <a:buChar char="✦"/>
              <a:defRPr sz="1800">
                <a:solidFill>
                  <a:srgbClr val="000000"/>
                </a:solidFill>
              </a:defRPr>
            </a:pPr>
            <a:endParaRPr sz="2000" dirty="0" smtClean="0">
              <a:solidFill>
                <a:srgbClr val="515151"/>
              </a:solidFill>
            </a:endParaRPr>
          </a:p>
          <a:p>
            <a:pPr marL="240914" indent="-240914" defTabSz="291633">
              <a:spcBef>
                <a:spcPts val="1969"/>
              </a:spcBef>
              <a:buFont typeface="Zapf Dingbats"/>
              <a:buChar char="✦"/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15151"/>
                </a:solidFill>
              </a:rPr>
              <a:t>Hospital isolation of the cases, tracing and home quarantine of their contacts is ongoing, in the states from where the cases have been reported.</a:t>
            </a:r>
          </a:p>
          <a:p>
            <a:pPr marL="240914" indent="-240914" defTabSz="291633">
              <a:spcBef>
                <a:spcPts val="1969"/>
              </a:spcBef>
              <a:buFont typeface="Zapf Dingbats"/>
              <a:buChar char="✦"/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15151"/>
                </a:solidFill>
              </a:rPr>
              <a:t>All the states are on high alert, for early detection and containment of any further cases.</a:t>
            </a:r>
          </a:p>
          <a:p>
            <a:pPr marL="240914" indent="-240914" defTabSz="291633">
              <a:spcBef>
                <a:spcPts val="1969"/>
              </a:spcBef>
              <a:buFont typeface="Zapf Dingbats"/>
              <a:buChar char="✦"/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15151"/>
                </a:solidFill>
              </a:rPr>
              <a:t>The Prime Minister’s Office, </a:t>
            </a:r>
            <a:r>
              <a:rPr sz="2000" dirty="0" err="1">
                <a:solidFill>
                  <a:srgbClr val="515151"/>
                </a:solidFill>
              </a:rPr>
              <a:t>MoHFW</a:t>
            </a:r>
            <a:r>
              <a:rPr sz="2000" dirty="0">
                <a:solidFill>
                  <a:srgbClr val="515151"/>
                </a:solidFill>
              </a:rPr>
              <a:t> and cabinet Secretary are closely monitoring the situation of COVID-19. </a:t>
            </a:r>
            <a:endParaRPr lang="en-IN" sz="2000" dirty="0" smtClean="0">
              <a:solidFill>
                <a:srgbClr val="51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07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Chart 51"/>
          <p:cNvGraphicFramePr/>
          <p:nvPr>
            <p:extLst>
              <p:ext uri="{D42A27DB-BD31-4B8C-83A1-F6EECF244321}">
                <p14:modId xmlns:p14="http://schemas.microsoft.com/office/powerpoint/2010/main" val="765475273"/>
              </p:ext>
            </p:extLst>
          </p:nvPr>
        </p:nvGraphicFramePr>
        <p:xfrm>
          <a:off x="341763" y="1295400"/>
          <a:ext cx="8497437" cy="5245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2" name="Shape 52"/>
          <p:cNvSpPr>
            <a:spLocks noGrp="1"/>
          </p:cNvSpPr>
          <p:nvPr>
            <p:ph type="title" idx="4294967295"/>
          </p:nvPr>
        </p:nvSpPr>
        <p:spPr>
          <a:xfrm>
            <a:off x="1666875" y="215900"/>
            <a:ext cx="7477125" cy="885825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362204">
              <a:defRPr sz="4340">
                <a:effectLst>
                  <a:outerShdw blurRad="23622" dist="31496" dir="3000000" rotWithShape="0">
                    <a:srgbClr val="FFFFFF">
                      <a:alpha val="6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100">
                <a:solidFill>
                  <a:srgbClr val="515151"/>
                </a:solidFill>
              </a:rPr>
              <a:t>graph: no. of confirmed cases and deaths v/s time period(india)</a:t>
            </a:r>
          </a:p>
        </p:txBody>
      </p:sp>
    </p:spTree>
    <p:extLst>
      <p:ext uri="{BB962C8B-B14F-4D97-AF65-F5344CB8AC3E}">
        <p14:creationId xmlns:p14="http://schemas.microsoft.com/office/powerpoint/2010/main" val="340586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1" name="Picture 3" descr="C:\Users\computer14\Downloads\corona-virus-disease-covid-19-ncorona-virus2019-update-11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35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title" idx="4294967295"/>
          </p:nvPr>
        </p:nvSpPr>
        <p:spPr>
          <a:xfrm>
            <a:off x="0" y="-133350"/>
            <a:ext cx="8035925" cy="1338263"/>
          </a:xfrm>
          <a:prstGeom prst="rect">
            <a:avLst/>
          </a:prstGeom>
        </p:spPr>
        <p:txBody>
          <a:bodyPr/>
          <a:lstStyle>
            <a:lvl1pPr>
              <a:defRPr sz="4200"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000">
                <a:solidFill>
                  <a:srgbClr val="515151"/>
                </a:solidFill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rPr>
              <a:t>What to expect if you are screened?</a:t>
            </a:r>
          </a:p>
        </p:txBody>
      </p:sp>
      <p:sp>
        <p:nvSpPr>
          <p:cNvPr id="55" name="Shape 55"/>
          <p:cNvSpPr>
            <a:spLocks noGrp="1"/>
          </p:cNvSpPr>
          <p:nvPr>
            <p:ph type="body" idx="4294967295"/>
          </p:nvPr>
        </p:nvSpPr>
        <p:spPr>
          <a:xfrm>
            <a:off x="879475" y="908050"/>
            <a:ext cx="8264525" cy="57610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63943" indent="-163943" defTabSz="221806">
              <a:spcBef>
                <a:spcPts val="1477"/>
              </a:spcBef>
              <a:defRPr sz="1800">
                <a:solidFill>
                  <a:srgbClr val="000000"/>
                </a:solidFill>
              </a:defRPr>
            </a:pPr>
            <a:r>
              <a:rPr sz="1800" dirty="0">
                <a:solidFill>
                  <a:srgbClr val="515151"/>
                </a:solidFill>
              </a:rPr>
              <a:t>According to several representatives at the airports that are screening passengers, the screening process is handled in a separate room, usually in customs facility.</a:t>
            </a:r>
          </a:p>
          <a:p>
            <a:pPr marL="163943" indent="-163943" defTabSz="221806">
              <a:spcBef>
                <a:spcPts val="1477"/>
              </a:spcBef>
              <a:defRPr sz="1800">
                <a:solidFill>
                  <a:srgbClr val="000000"/>
                </a:solidFill>
              </a:defRPr>
            </a:pPr>
            <a:r>
              <a:rPr sz="1800" dirty="0">
                <a:solidFill>
                  <a:srgbClr val="515151"/>
                </a:solidFill>
              </a:rPr>
              <a:t>The CDC is checking temperature of </a:t>
            </a:r>
            <a:r>
              <a:rPr sz="1800" dirty="0" smtClean="0">
                <a:solidFill>
                  <a:srgbClr val="515151"/>
                </a:solidFill>
              </a:rPr>
              <a:t>travelers </a:t>
            </a:r>
            <a:r>
              <a:rPr sz="1800" dirty="0">
                <a:solidFill>
                  <a:srgbClr val="515151"/>
                </a:solidFill>
              </a:rPr>
              <a:t>through a handheld thermometer that requires no contact with skin. </a:t>
            </a:r>
          </a:p>
          <a:p>
            <a:pPr marL="163943" indent="-163943" defTabSz="221806">
              <a:spcBef>
                <a:spcPts val="1477"/>
              </a:spcBef>
              <a:defRPr sz="1800">
                <a:solidFill>
                  <a:srgbClr val="000000"/>
                </a:solidFill>
              </a:defRPr>
            </a:pPr>
            <a:r>
              <a:rPr sz="1800" dirty="0" smtClean="0">
                <a:solidFill>
                  <a:srgbClr val="515151"/>
                </a:solidFill>
              </a:rPr>
              <a:t>Travelers </a:t>
            </a:r>
            <a:r>
              <a:rPr sz="1800" dirty="0">
                <a:solidFill>
                  <a:srgbClr val="515151"/>
                </a:solidFill>
              </a:rPr>
              <a:t>are also asked to fill out a short questionnaire that lists their travel history as well as if they have any symptoms of an illness and their contact information.</a:t>
            </a:r>
          </a:p>
          <a:p>
            <a:pPr marL="163943" indent="-163943" defTabSz="221806">
              <a:spcBef>
                <a:spcPts val="1477"/>
              </a:spcBef>
              <a:defRPr sz="1800">
                <a:solidFill>
                  <a:srgbClr val="000000"/>
                </a:solidFill>
              </a:defRPr>
            </a:pPr>
            <a:r>
              <a:rPr sz="1800" dirty="0">
                <a:solidFill>
                  <a:srgbClr val="515151"/>
                </a:solidFill>
              </a:rPr>
              <a:t>Along with a fever, the screeners will be looking for people who have cough or are having troubled breathing.</a:t>
            </a:r>
          </a:p>
          <a:p>
            <a:pPr marL="163943" indent="-163943" defTabSz="221806">
              <a:spcBef>
                <a:spcPts val="1477"/>
              </a:spcBef>
              <a:defRPr sz="1800">
                <a:solidFill>
                  <a:srgbClr val="000000"/>
                </a:solidFill>
              </a:defRPr>
            </a:pPr>
            <a:r>
              <a:rPr sz="1800" dirty="0">
                <a:solidFill>
                  <a:srgbClr val="515151"/>
                </a:solidFill>
              </a:rPr>
              <a:t>If you are sick you will be evaluated further.</a:t>
            </a:r>
          </a:p>
          <a:p>
            <a:pPr marL="163943" indent="-163943" defTabSz="221806">
              <a:spcBef>
                <a:spcPts val="1477"/>
              </a:spcBef>
              <a:defRPr sz="1800">
                <a:solidFill>
                  <a:srgbClr val="000000"/>
                </a:solidFill>
              </a:defRPr>
            </a:pPr>
            <a:r>
              <a:rPr sz="1800" dirty="0">
                <a:solidFill>
                  <a:srgbClr val="515151"/>
                </a:solidFill>
              </a:rPr>
              <a:t>CDC Officials will determine if </a:t>
            </a:r>
            <a:r>
              <a:rPr sz="1800" dirty="0" smtClean="0">
                <a:solidFill>
                  <a:srgbClr val="515151"/>
                </a:solidFill>
              </a:rPr>
              <a:t>hospitalization </a:t>
            </a:r>
            <a:r>
              <a:rPr sz="1800" dirty="0">
                <a:solidFill>
                  <a:srgbClr val="515151"/>
                </a:solidFill>
              </a:rPr>
              <a:t>is necessary and whether or not you need further care.</a:t>
            </a:r>
          </a:p>
          <a:p>
            <a:pPr marL="163943" indent="-163943" defTabSz="221806">
              <a:spcBef>
                <a:spcPts val="1477"/>
              </a:spcBef>
              <a:defRPr sz="1800">
                <a:solidFill>
                  <a:srgbClr val="000000"/>
                </a:solidFill>
              </a:defRPr>
            </a:pPr>
            <a:r>
              <a:rPr sz="1800" dirty="0">
                <a:solidFill>
                  <a:srgbClr val="515151"/>
                </a:solidFill>
              </a:rPr>
              <a:t>If you aren't ill, you will be given a card that has important information about corona virus and the steps you should take if you begin to feel ill.</a:t>
            </a:r>
          </a:p>
        </p:txBody>
      </p:sp>
    </p:spTree>
    <p:extLst>
      <p:ext uri="{BB962C8B-B14F-4D97-AF65-F5344CB8AC3E}">
        <p14:creationId xmlns:p14="http://schemas.microsoft.com/office/powerpoint/2010/main" val="310572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computer14\Desktop\193f86f9-a3b1-4af2-bbba-3b9f3ba36d4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52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computer14\Downloads\corona-virus-disease-covid-19-ncorona-virus2019-update-28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0509" cy="717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28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computer14\Downloads\corona-virus-disease-covid-19-ncorona-virus2019-update-29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40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645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2290" name="Picture 2" descr="C:\Users\computer14\Downloads\corona-virus-disease-covid-19-ncorona-virus2019-update-17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4" y="0"/>
            <a:ext cx="90848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32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computer14\Downloads\how-Corona-affects-the-body_16fdce6c8a9_original-rati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0"/>
            <a:ext cx="4608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42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655"/>
            <a:ext cx="9144000" cy="687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11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WHO has published several testing protocols for the </a:t>
            </a:r>
            <a:r>
              <a:rPr lang="en-US" dirty="0" smtClean="0"/>
              <a:t>disease. The </a:t>
            </a:r>
            <a:r>
              <a:rPr lang="en-US" dirty="0" smtClean="0"/>
              <a:t>standard method of testing is real time reverse transcription polymerase chain reaction (</a:t>
            </a:r>
            <a:r>
              <a:rPr lang="en-US" dirty="0" err="1" smtClean="0"/>
              <a:t>rRT</a:t>
            </a:r>
            <a:r>
              <a:rPr lang="en-US" dirty="0" smtClean="0"/>
              <a:t>-PCR).</a:t>
            </a:r>
            <a:endParaRPr lang="en-US" baseline="30000" dirty="0" smtClean="0"/>
          </a:p>
        </p:txBody>
      </p:sp>
      <p:pic>
        <p:nvPicPr>
          <p:cNvPr id="4" name="Picture 2" descr="C:\Users\Arghya\Desktop\800px-CDC_2019-nCoV_Laboratory_Test_Ki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3733800"/>
            <a:ext cx="3657600" cy="2980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The test can be done on respiratory samples obtained by various methods, including </a:t>
            </a:r>
          </a:p>
          <a:p>
            <a:pPr>
              <a:buNone/>
            </a:pPr>
            <a:r>
              <a:rPr lang="en-IN" dirty="0" smtClean="0"/>
              <a:t>    nasopharyngeal swab  or sputum sample.</a:t>
            </a:r>
          </a:p>
          <a:p>
            <a:r>
              <a:rPr lang="en-US" dirty="0" smtClean="0"/>
              <a:t>Results are generally available within a few    hours to 2 days.</a:t>
            </a:r>
          </a:p>
          <a:p>
            <a:r>
              <a:rPr lang="en-US" dirty="0" smtClean="0"/>
              <a:t>Blood tests can be used, but these require two blood samples taken two weeks apart and the results have little </a:t>
            </a:r>
            <a:r>
              <a:rPr lang="en-US" smtClean="0"/>
              <a:t>immediate value.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COVID-19 testing can also be done with </a:t>
            </a:r>
            <a:r>
              <a:rPr lang="en-IN" dirty="0" smtClean="0"/>
              <a:t>Rapid antibody </a:t>
            </a:r>
            <a:r>
              <a:rPr lang="en-IN" dirty="0"/>
              <a:t>test kits</a:t>
            </a:r>
            <a:r>
              <a:rPr lang="en-IN" dirty="0" smtClean="0"/>
              <a:t>.</a:t>
            </a:r>
            <a:r>
              <a:rPr lang="en-IN" dirty="0"/>
              <a:t> </a:t>
            </a:r>
            <a:endParaRPr lang="en-IN" dirty="0" smtClean="0"/>
          </a:p>
          <a:p>
            <a:r>
              <a:rPr lang="en-IN" dirty="0"/>
              <a:t>Antibody assays use </a:t>
            </a:r>
            <a:r>
              <a:rPr lang="en-IN" dirty="0" smtClean="0"/>
              <a:t>a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blood </a:t>
            </a:r>
            <a:r>
              <a:rPr lang="en-IN" dirty="0"/>
              <a:t>serum  sample </a:t>
            </a:r>
            <a:r>
              <a:rPr lang="en-IN" dirty="0" smtClean="0"/>
              <a:t>and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can </a:t>
            </a:r>
            <a:r>
              <a:rPr lang="en-IN" dirty="0"/>
              <a:t>provide a </a:t>
            </a:r>
            <a:r>
              <a:rPr lang="en-IN" dirty="0" smtClean="0"/>
              <a:t>positive result</a:t>
            </a:r>
          </a:p>
          <a:p>
            <a:pPr marL="0" indent="0">
              <a:buNone/>
            </a:pPr>
            <a:r>
              <a:rPr lang="en-IN" dirty="0" smtClean="0"/>
              <a:t>   even </a:t>
            </a:r>
            <a:r>
              <a:rPr lang="en-IN" dirty="0"/>
              <a:t>if the person has </a:t>
            </a:r>
            <a:r>
              <a:rPr lang="en-IN" dirty="0" smtClean="0"/>
              <a:t>    </a:t>
            </a:r>
          </a:p>
          <a:p>
            <a:pPr marL="0" indent="0">
              <a:buNone/>
            </a:pPr>
            <a:r>
              <a:rPr lang="en-IN" dirty="0" smtClean="0"/>
              <a:t>   recovered </a:t>
            </a:r>
            <a:r>
              <a:rPr lang="en-IN" dirty="0"/>
              <a:t>and the virus </a:t>
            </a:r>
            <a:r>
              <a:rPr lang="en-IN" dirty="0" smtClean="0"/>
              <a:t>is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no </a:t>
            </a:r>
            <a:r>
              <a:rPr lang="en-IN" dirty="0"/>
              <a:t>longer </a:t>
            </a:r>
            <a:r>
              <a:rPr lang="en-IN" dirty="0" smtClean="0"/>
              <a:t>present.</a:t>
            </a:r>
          </a:p>
          <a:p>
            <a:pPr marL="0" indent="0">
              <a:buNone/>
            </a:pPr>
            <a:r>
              <a:rPr lang="en-IN" dirty="0" smtClean="0"/>
              <a:t>   Specificity is 95%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2050" name="Picture 2" descr="C:\Users\computer14\Desktop\downlo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209800"/>
            <a:ext cx="313372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53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7412" name="Picture 4" descr="C:\Users\computer14\Downloads\corona-virus-disease-covid-19-ncorona-virus2019-update-75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144000" cy="717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87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9" name="Picture 3" descr="C:\Users\computer14\Desktop\00932b08-06e7-47d1-82d0-f8436c62943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3213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5" name="Picture 1" descr="C:\Users\Arghya\Desktop\infection-control-in-neonatology-ppal-13-10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Arghya\Desktop\corona-virus-disease-covid-19-ncorona-virus2019-update-93-10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1330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C:\Users\Arghya\Desktop\infection-control-in-neonatology-ppal-15-10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Arghya\Desktop\corona-virus-disease-covid-19-ncorona-virus2019-update-41-10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29" name="Picture 1" descr="C:\Users\Arghya\Desktop\infection-control-in-neonatology-ppal-14-10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4818" name="Picture 2" descr="C:\Users\computer14\Downloads\corona-virus-disease-covid-19-ncorona-virus2019-update-86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8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50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5842" name="Picture 2" descr="C:\Users\computer14\Downloads\corona-virus-disease-covid-19-ncorona-virus2019-update-87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62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6866" name="Picture 2" descr="C:\Users\computer14\Downloads\corona-virus-disease-covid-19-ncorona-virus2019-update-88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99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1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7890" name="Picture 2" descr="C:\Users\computer14\Downloads\corona-virus-disease-covid-19-ncorona-virus2019-update-89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3999" cy="688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56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8914" name="Picture 2" descr="C:\Users\computer14\Downloads\corona-virus-disease-covid-19-ncorona-virus2019-update-90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74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9938" name="Picture 2" descr="C:\Users\computer14\Downloads\corona-virus-disease-covid-19-ncorona-virus2019-update-91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201"/>
            <a:ext cx="9195865" cy="689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2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1986" name="Picture 2" descr="C:\Users\computer14\Downloads\corona-virus-disease-covid-19-ncorona-virus2019-update-94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696" y="-1"/>
            <a:ext cx="9389224" cy="704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71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4337" name="Picture 1" descr="C:\Users\Arghya\Desktop\mythbuster-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310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3313" name="Picture 1" descr="C:\Users\Arghya\Desktop\mythbuster-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506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2289" name="Picture 1" descr="C:\Users\Arghya\Desktop\mythbuster-3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306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1265" name="Picture 1" descr="C:\Users\Arghya\Desktop\mythbuster-4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884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2530" name="Picture 2" descr="C:\Users\computer14\Downloads\corona-virus-disease-covid-19-ncorona-virus2019-update-74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03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/>
          </p:cNvSpPr>
          <p:nvPr>
            <p:ph type="title" idx="4294967295"/>
          </p:nvPr>
        </p:nvSpPr>
        <p:spPr>
          <a:xfrm>
            <a:off x="0" y="2465388"/>
            <a:ext cx="7804150" cy="151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FFFFFF"/>
                </a:solidFill>
              </a:rPr>
              <a:t>MANAGEMENT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6555" cy="6854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08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 descr="C:\Users\computer14\Downloads\covid-19-33-63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97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0" name="Picture 2" descr="C:\Users\computer14\Downloads\covid-19-34-63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828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28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 descr="C:\Users\computer14\Downloads\covid-19-35-63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453"/>
            <a:ext cx="9144000" cy="6871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0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Arghya\Desktop\05daade7-e69a-49eb-b9b7-f893c0d01a6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computer14\Downloads\coronavirus_dos_donts-x6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626"/>
            <a:ext cx="4350092" cy="683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14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3010" name="Picture 2" descr="C:\Users\computer14\Downloads\corona-virus-disease-covid-19-ncorona-virus2019-update-95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389"/>
            <a:ext cx="8964488" cy="690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63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4034" name="Picture 2" descr="C:\Users\computer14\Downloads\corona-virus-disease-covid-19-ncorona-virus2019-update-96-10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446" y="0"/>
            <a:ext cx="9412446" cy="705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218" name="Picture 2" descr="C:\Users\computer14\Downloads\FC00894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98"/>
            <a:ext cx="9144000" cy="682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68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1696</TotalTime>
  <Words>648</Words>
  <Application>Microsoft Office PowerPoint</Application>
  <PresentationFormat>On-screen Show (4:3)</PresentationFormat>
  <Paragraphs>73</Paragraphs>
  <Slides>57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7" baseType="lpstr">
      <vt:lpstr>Arial</vt:lpstr>
      <vt:lpstr>Arial Black</vt:lpstr>
      <vt:lpstr>Arial Narrow</vt:lpstr>
      <vt:lpstr>Cochin</vt:lpstr>
      <vt:lpstr>Copperplate</vt:lpstr>
      <vt:lpstr>Gotham</vt:lpstr>
      <vt:lpstr>Trebuchet MS</vt:lpstr>
      <vt:lpstr>Wingdings 3</vt:lpstr>
      <vt:lpstr>Zapf Dingbats</vt:lpstr>
      <vt:lpstr>Facet</vt:lpstr>
      <vt:lpstr>IQ City Medical College Hospital, Durgapur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EPIDEMIOLOGY</vt:lpstr>
      <vt:lpstr>PowerPoint Presentation</vt:lpstr>
      <vt:lpstr>PowerPoint Presentation</vt:lpstr>
      <vt:lpstr>PowerPoint Presentation</vt:lpstr>
      <vt:lpstr>Graph: no. of confirmed cases &amp; deaths v/s time period (globally)</vt:lpstr>
      <vt:lpstr>PowerPoint Presentation</vt:lpstr>
      <vt:lpstr>SITUATION REPORT- INDIA</vt:lpstr>
      <vt:lpstr>CURRENT SITUATION REPORT IN INDIA</vt:lpstr>
      <vt:lpstr>graph: no. of confirmed cases and deaths v/s time period(india)</vt:lpstr>
      <vt:lpstr>PowerPoint Presentation</vt:lpstr>
      <vt:lpstr>What to expect if you are screened?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computer14</dc:creator>
  <cp:lastModifiedBy>User</cp:lastModifiedBy>
  <cp:revision>54</cp:revision>
  <dcterms:created xsi:type="dcterms:W3CDTF">2020-03-10T05:05:55Z</dcterms:created>
  <dcterms:modified xsi:type="dcterms:W3CDTF">2020-03-19T05:25:14Z</dcterms:modified>
</cp:coreProperties>
</file>