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6" r:id="rId2"/>
    <p:sldId id="258" r:id="rId3"/>
    <p:sldId id="280" r:id="rId4"/>
    <p:sldId id="281" r:id="rId5"/>
    <p:sldId id="286" r:id="rId6"/>
    <p:sldId id="303" r:id="rId7"/>
    <p:sldId id="325" r:id="rId8"/>
    <p:sldId id="305" r:id="rId9"/>
    <p:sldId id="269" r:id="rId10"/>
    <p:sldId id="274" r:id="rId11"/>
    <p:sldId id="276" r:id="rId12"/>
    <p:sldId id="273" r:id="rId13"/>
    <p:sldId id="282" r:id="rId14"/>
    <p:sldId id="271" r:id="rId15"/>
    <p:sldId id="275" r:id="rId16"/>
    <p:sldId id="270" r:id="rId17"/>
    <p:sldId id="283" r:id="rId18"/>
    <p:sldId id="301" r:id="rId19"/>
    <p:sldId id="267" r:id="rId20"/>
    <p:sldId id="263" r:id="rId21"/>
    <p:sldId id="298" r:id="rId22"/>
    <p:sldId id="299" r:id="rId23"/>
    <p:sldId id="300" r:id="rId24"/>
    <p:sldId id="302" r:id="rId25"/>
    <p:sldId id="295" r:id="rId26"/>
    <p:sldId id="296" r:id="rId27"/>
    <p:sldId id="307" r:id="rId28"/>
    <p:sldId id="329" r:id="rId29"/>
    <p:sldId id="320" r:id="rId30"/>
    <p:sldId id="328" r:id="rId31"/>
    <p:sldId id="330" r:id="rId32"/>
    <p:sldId id="327" r:id="rId33"/>
    <p:sldId id="309" r:id="rId34"/>
    <p:sldId id="313" r:id="rId35"/>
    <p:sldId id="319" r:id="rId36"/>
    <p:sldId id="318" r:id="rId37"/>
    <p:sldId id="317" r:id="rId38"/>
    <p:sldId id="316" r:id="rId39"/>
    <p:sldId id="314" r:id="rId40"/>
    <p:sldId id="321" r:id="rId41"/>
    <p:sldId id="322" r:id="rId42"/>
    <p:sldId id="323" r:id="rId43"/>
    <p:sldId id="324" r:id="rId44"/>
    <p:sldId id="331" r:id="rId45"/>
    <p:sldId id="272"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3751"/>
    <a:srgbClr val="A0CD52"/>
    <a:srgbClr val="D5E7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8382" autoAdjust="0"/>
    <p:restoredTop sz="94624" autoAdjust="0"/>
  </p:normalViewPr>
  <p:slideViewPr>
    <p:cSldViewPr>
      <p:cViewPr varScale="1">
        <p:scale>
          <a:sx n="70" d="100"/>
          <a:sy n="70" d="100"/>
        </p:scale>
        <p:origin x="74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75B4CC7-9E34-4420-8305-9394A374F045}" type="datetimeFigureOut">
              <a:rPr lang="en-US" smtClean="0"/>
              <a:pPr/>
              <a:t>3/19/2020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F67C138-EE4A-4890-BE15-98B3BD3BD890}" type="slidenum">
              <a:rPr lang="en-US" smtClean="0"/>
              <a:pPr/>
              <a:t>‹#›</a:t>
            </a:fld>
            <a:endParaRPr lang="en-US"/>
          </a:p>
        </p:txBody>
      </p:sp>
    </p:spTree>
    <p:extLst>
      <p:ext uri="{BB962C8B-B14F-4D97-AF65-F5344CB8AC3E}">
        <p14:creationId xmlns:p14="http://schemas.microsoft.com/office/powerpoint/2010/main" val="457991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921385EF-2C45-4FEB-B21A-6AAEC259E6F8}" type="datetimeFigureOut">
              <a:rPr lang="en-IN" smtClean="0"/>
              <a:pPr/>
              <a:t>19-03-2020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D1DD1BE-117F-4632-8D67-D3B748A5E0AD}" type="slidenum">
              <a:rPr lang="en-IN" smtClean="0"/>
              <a:pPr/>
              <a:t>‹#›</a:t>
            </a:fld>
            <a:endParaRPr lang="en-IN"/>
          </a:p>
        </p:txBody>
      </p:sp>
    </p:spTree>
    <p:extLst>
      <p:ext uri="{BB962C8B-B14F-4D97-AF65-F5344CB8AC3E}">
        <p14:creationId xmlns:p14="http://schemas.microsoft.com/office/powerpoint/2010/main" val="32837386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921385EF-2C45-4FEB-B21A-6AAEC259E6F8}" type="datetimeFigureOut">
              <a:rPr lang="en-IN" smtClean="0"/>
              <a:pPr/>
              <a:t>19-03-2020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D1DD1BE-117F-4632-8D67-D3B748A5E0AD}" type="slidenum">
              <a:rPr lang="en-IN" smtClean="0"/>
              <a:pPr/>
              <a:t>‹#›</a:t>
            </a:fld>
            <a:endParaRPr lang="en-IN"/>
          </a:p>
        </p:txBody>
      </p:sp>
    </p:spTree>
    <p:extLst>
      <p:ext uri="{BB962C8B-B14F-4D97-AF65-F5344CB8AC3E}">
        <p14:creationId xmlns:p14="http://schemas.microsoft.com/office/powerpoint/2010/main" val="42365886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1385EF-2C45-4FEB-B21A-6AAEC259E6F8}" type="datetimeFigureOut">
              <a:rPr lang="en-IN" smtClean="0"/>
              <a:pPr/>
              <a:t>19-03-2020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D1DD1BE-117F-4632-8D67-D3B748A5E0AD}" type="slidenum">
              <a:rPr lang="en-IN" smtClean="0"/>
              <a:pPr/>
              <a:t>‹#›</a:t>
            </a:fld>
            <a:endParaRPr lang="en-IN"/>
          </a:p>
        </p:txBody>
      </p:sp>
    </p:spTree>
    <p:extLst>
      <p:ext uri="{BB962C8B-B14F-4D97-AF65-F5344CB8AC3E}">
        <p14:creationId xmlns:p14="http://schemas.microsoft.com/office/powerpoint/2010/main" val="4835182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921385EF-2C45-4FEB-B21A-6AAEC259E6F8}" type="datetimeFigureOut">
              <a:rPr lang="en-IN" smtClean="0"/>
              <a:pPr/>
              <a:t>19-03-2020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D1DD1BE-117F-4632-8D67-D3B748A5E0AD}" type="slidenum">
              <a:rPr lang="en-IN" smtClean="0"/>
              <a:pPr/>
              <a:t>‹#›</a:t>
            </a:fld>
            <a:endParaRPr lang="en-IN"/>
          </a:p>
        </p:txBody>
      </p:sp>
    </p:spTree>
    <p:extLst>
      <p:ext uri="{BB962C8B-B14F-4D97-AF65-F5344CB8AC3E}">
        <p14:creationId xmlns:p14="http://schemas.microsoft.com/office/powerpoint/2010/main" val="3467006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921385EF-2C45-4FEB-B21A-6AAEC259E6F8}" type="datetimeFigureOut">
              <a:rPr lang="en-IN" smtClean="0"/>
              <a:pPr/>
              <a:t>19-03-2020</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DD1DD1BE-117F-4632-8D67-D3B748A5E0AD}" type="slidenum">
              <a:rPr lang="en-IN" smtClean="0"/>
              <a:pPr/>
              <a:t>‹#›</a:t>
            </a:fld>
            <a:endParaRPr lang="en-IN"/>
          </a:p>
        </p:txBody>
      </p:sp>
    </p:spTree>
    <p:extLst>
      <p:ext uri="{BB962C8B-B14F-4D97-AF65-F5344CB8AC3E}">
        <p14:creationId xmlns:p14="http://schemas.microsoft.com/office/powerpoint/2010/main" val="30377539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921385EF-2C45-4FEB-B21A-6AAEC259E6F8}" type="datetimeFigureOut">
              <a:rPr lang="en-IN" smtClean="0"/>
              <a:pPr/>
              <a:t>19-03-2020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DD1DD1BE-117F-4632-8D67-D3B748A5E0AD}" type="slidenum">
              <a:rPr lang="en-IN" smtClean="0"/>
              <a:pPr/>
              <a:t>‹#›</a:t>
            </a:fld>
            <a:endParaRPr lang="en-IN"/>
          </a:p>
        </p:txBody>
      </p:sp>
    </p:spTree>
    <p:extLst>
      <p:ext uri="{BB962C8B-B14F-4D97-AF65-F5344CB8AC3E}">
        <p14:creationId xmlns:p14="http://schemas.microsoft.com/office/powerpoint/2010/main" val="10209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1385EF-2C45-4FEB-B21A-6AAEC259E6F8}" type="datetimeFigureOut">
              <a:rPr lang="en-IN" smtClean="0"/>
              <a:pPr/>
              <a:t>19-03-2020</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DD1DD1BE-117F-4632-8D67-D3B748A5E0AD}" type="slidenum">
              <a:rPr lang="en-IN" smtClean="0"/>
              <a:pPr/>
              <a:t>‹#›</a:t>
            </a:fld>
            <a:endParaRPr lang="en-IN"/>
          </a:p>
        </p:txBody>
      </p:sp>
    </p:spTree>
    <p:extLst>
      <p:ext uri="{BB962C8B-B14F-4D97-AF65-F5344CB8AC3E}">
        <p14:creationId xmlns:p14="http://schemas.microsoft.com/office/powerpoint/2010/main" val="8562838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1385EF-2C45-4FEB-B21A-6AAEC259E6F8}" type="datetimeFigureOut">
              <a:rPr lang="en-IN" smtClean="0"/>
              <a:pPr/>
              <a:t>19-03-2020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D1DD1BE-117F-4632-8D67-D3B748A5E0AD}" type="slidenum">
              <a:rPr lang="en-IN" smtClean="0"/>
              <a:pPr/>
              <a:t>‹#›</a:t>
            </a:fld>
            <a:endParaRPr lang="en-IN"/>
          </a:p>
        </p:txBody>
      </p:sp>
    </p:spTree>
    <p:extLst>
      <p:ext uri="{BB962C8B-B14F-4D97-AF65-F5344CB8AC3E}">
        <p14:creationId xmlns:p14="http://schemas.microsoft.com/office/powerpoint/2010/main" val="23027469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1385EF-2C45-4FEB-B21A-6AAEC259E6F8}" type="datetimeFigureOut">
              <a:rPr lang="en-IN" smtClean="0"/>
              <a:pPr/>
              <a:t>19-03-2020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D1DD1BE-117F-4632-8D67-D3B748A5E0AD}" type="slidenum">
              <a:rPr lang="en-IN" smtClean="0"/>
              <a:pPr/>
              <a:t>‹#›</a:t>
            </a:fld>
            <a:endParaRPr lang="en-IN"/>
          </a:p>
        </p:txBody>
      </p:sp>
    </p:spTree>
    <p:extLst>
      <p:ext uri="{BB962C8B-B14F-4D97-AF65-F5344CB8AC3E}">
        <p14:creationId xmlns:p14="http://schemas.microsoft.com/office/powerpoint/2010/main" val="31107687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921385EF-2C45-4FEB-B21A-6AAEC259E6F8}" type="datetimeFigureOut">
              <a:rPr lang="en-IN" smtClean="0"/>
              <a:pPr/>
              <a:t>19-03-2020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D1DD1BE-117F-4632-8D67-D3B748A5E0AD}" type="slidenum">
              <a:rPr lang="en-IN" smtClean="0"/>
              <a:pPr/>
              <a:t>‹#›</a:t>
            </a:fld>
            <a:endParaRPr lang="en-IN"/>
          </a:p>
        </p:txBody>
      </p:sp>
    </p:spTree>
    <p:extLst>
      <p:ext uri="{BB962C8B-B14F-4D97-AF65-F5344CB8AC3E}">
        <p14:creationId xmlns:p14="http://schemas.microsoft.com/office/powerpoint/2010/main" val="2522280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921385EF-2C45-4FEB-B21A-6AAEC259E6F8}" type="datetimeFigureOut">
              <a:rPr lang="en-IN" smtClean="0"/>
              <a:pPr/>
              <a:t>19-03-2020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D1DD1BE-117F-4632-8D67-D3B748A5E0AD}" type="slidenum">
              <a:rPr lang="en-IN" smtClean="0"/>
              <a:pPr/>
              <a:t>‹#›</a:t>
            </a:fld>
            <a:endParaRPr lang="en-IN"/>
          </a:p>
        </p:txBody>
      </p:sp>
    </p:spTree>
    <p:extLst>
      <p:ext uri="{BB962C8B-B14F-4D97-AF65-F5344CB8AC3E}">
        <p14:creationId xmlns:p14="http://schemas.microsoft.com/office/powerpoint/2010/main" val="37570765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1385EF-2C45-4FEB-B21A-6AAEC259E6F8}" type="datetimeFigureOut">
              <a:rPr lang="en-IN" smtClean="0"/>
              <a:pPr/>
              <a:t>19-03-2020</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1DD1BE-117F-4632-8D67-D3B748A5E0AD}" type="slidenum">
              <a:rPr lang="en-IN" smtClean="0"/>
              <a:pPr/>
              <a:t>‹#›</a:t>
            </a:fld>
            <a:endParaRPr lang="en-IN"/>
          </a:p>
        </p:txBody>
      </p:sp>
    </p:spTree>
    <p:extLst>
      <p:ext uri="{BB962C8B-B14F-4D97-AF65-F5344CB8AC3E}">
        <p14:creationId xmlns:p14="http://schemas.microsoft.com/office/powerpoint/2010/main" val="20842505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39.jpeg"/><Relationship Id="rId4" Type="http://schemas.openxmlformats.org/officeDocument/2006/relationships/image" Target="../media/image38.jpeg"/></Relationships>
</file>

<file path=ppt/slides/_rels/slide4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jpeg"/></Relationships>
</file>

<file path=ppt/slides/_rels/slide4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49.png"/><Relationship Id="rId4"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1296752" y="908721"/>
            <a:ext cx="6550496" cy="1944216"/>
          </a:xfrm>
        </p:spPr>
        <p:txBody>
          <a:bodyPr>
            <a:normAutofit fontScale="90000"/>
          </a:bodyPr>
          <a:lstStyle/>
          <a:p>
            <a:pPr algn="l"/>
            <a:r>
              <a:rPr lang="en-IN" b="1" dirty="0" smtClean="0">
                <a:solidFill>
                  <a:schemeClr val="bg1"/>
                </a:solidFill>
                <a:latin typeface="Gotham" panose="02000804040000020004" pitchFamily="2" charset="0"/>
              </a:rPr>
              <a:t>IQ City Medical</a:t>
            </a:r>
            <a:br>
              <a:rPr lang="en-IN" b="1" dirty="0" smtClean="0">
                <a:solidFill>
                  <a:schemeClr val="bg1"/>
                </a:solidFill>
                <a:latin typeface="Gotham" panose="02000804040000020004" pitchFamily="2" charset="0"/>
              </a:rPr>
            </a:br>
            <a:r>
              <a:rPr lang="en-IN" b="1" dirty="0" smtClean="0">
                <a:solidFill>
                  <a:schemeClr val="bg1"/>
                </a:solidFill>
                <a:latin typeface="Gotham" panose="02000804040000020004" pitchFamily="2" charset="0"/>
              </a:rPr>
              <a:t>College</a:t>
            </a:r>
            <a:r>
              <a:rPr lang="en-IN" b="1" dirty="0">
                <a:solidFill>
                  <a:schemeClr val="bg1"/>
                </a:solidFill>
                <a:latin typeface="Gotham" panose="02000804040000020004" pitchFamily="2" charset="0"/>
              </a:rPr>
              <a:t> </a:t>
            </a:r>
            <a:r>
              <a:rPr lang="en-IN" b="1" dirty="0" smtClean="0">
                <a:solidFill>
                  <a:schemeClr val="bg1"/>
                </a:solidFill>
                <a:latin typeface="Gotham" panose="02000804040000020004" pitchFamily="2" charset="0"/>
              </a:rPr>
              <a:t>Hospital, Durgapur</a:t>
            </a:r>
            <a:endParaRPr lang="en-IN" b="1" dirty="0">
              <a:solidFill>
                <a:schemeClr val="bg1"/>
              </a:solidFill>
              <a:latin typeface="Gotham" panose="02000804040000020004" pitchFamily="2"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38588" y="332657"/>
            <a:ext cx="1781883" cy="3096342"/>
          </a:xfrm>
          <a:prstGeom prst="rect">
            <a:avLst/>
          </a:prstGeom>
        </p:spPr>
      </p:pic>
    </p:spTree>
    <p:extLst>
      <p:ext uri="{BB962C8B-B14F-4D97-AF65-F5344CB8AC3E}">
        <p14:creationId xmlns:p14="http://schemas.microsoft.com/office/powerpoint/2010/main" val="32991691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467544" y="332656"/>
            <a:ext cx="4896544" cy="4680520"/>
          </a:xfrm>
        </p:spPr>
        <p:txBody>
          <a:bodyPr>
            <a:normAutofit/>
          </a:bodyPr>
          <a:lstStyle/>
          <a:p>
            <a:pPr algn="l"/>
            <a:r>
              <a:rPr lang="en-IN" sz="2000" dirty="0">
                <a:solidFill>
                  <a:srgbClr val="023751"/>
                </a:solidFill>
              </a:rPr>
              <a:t>IQ City Medical College Hospital spread over 100 acres, is Eastern India’s largest private teaching hospital. Equipped with state of the art infrastructure, </a:t>
            </a:r>
            <a:r>
              <a:rPr lang="en-IN" sz="2000" dirty="0" smtClean="0">
                <a:solidFill>
                  <a:srgbClr val="023751"/>
                </a:solidFill>
              </a:rPr>
              <a:t>753 beds,  </a:t>
            </a:r>
            <a:r>
              <a:rPr lang="en-IN" sz="2000" dirty="0">
                <a:solidFill>
                  <a:srgbClr val="023751"/>
                </a:solidFill>
              </a:rPr>
              <a:t>9 modern OTs, 22 departments and 6 super-specialty departments, IQ City </a:t>
            </a:r>
            <a:r>
              <a:rPr lang="en-IN" sz="2000" dirty="0" smtClean="0">
                <a:solidFill>
                  <a:srgbClr val="023751"/>
                </a:solidFill>
              </a:rPr>
              <a:t>has </a:t>
            </a:r>
            <a:r>
              <a:rPr lang="en-IN" sz="2000" dirty="0">
                <a:solidFill>
                  <a:srgbClr val="023751"/>
                </a:solidFill>
              </a:rPr>
              <a:t>350 doctors and specialists round the clock. </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54732" y="1268760"/>
            <a:ext cx="3049322" cy="2016224"/>
          </a:xfrm>
          <a:prstGeom prst="rect">
            <a:avLst/>
          </a:prstGeom>
          <a:ln w="88900" cap="sq" cmpd="thickThin">
            <a:solidFill>
              <a:srgbClr val="000000"/>
            </a:solidFill>
            <a:prstDash val="solid"/>
            <a:miter lim="800000"/>
          </a:ln>
          <a:effectLst>
            <a:innerShdw blurRad="76200">
              <a:srgbClr val="000000"/>
            </a:innerShdw>
          </a:effectLst>
        </p:spPr>
      </p:pic>
      <p:sp>
        <p:nvSpPr>
          <p:cNvPr id="7" name="Title 1"/>
          <p:cNvSpPr txBox="1">
            <a:spLocks/>
          </p:cNvSpPr>
          <p:nvPr/>
        </p:nvSpPr>
        <p:spPr>
          <a:xfrm>
            <a:off x="467544" y="3786190"/>
            <a:ext cx="8424936" cy="192882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2000" dirty="0" smtClean="0">
                <a:solidFill>
                  <a:srgbClr val="023751"/>
                </a:solidFill>
              </a:rPr>
              <a:t>IQ City Medical College is ranked among the top private medical colleges of Eastern India. The Medical College has been granted recognition for under graduate and post graduate courses - MBBS and MD (Pre and Para Clinical) respectively by the Medical Council of India. The first batch of the Medical College passed out in the year 2018.</a:t>
            </a:r>
          </a:p>
        </p:txBody>
      </p:sp>
    </p:spTree>
    <p:extLst>
      <p:ext uri="{BB962C8B-B14F-4D97-AF65-F5344CB8AC3E}">
        <p14:creationId xmlns:p14="http://schemas.microsoft.com/office/powerpoint/2010/main" val="4116468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467544" y="548680"/>
            <a:ext cx="8424936" cy="1728192"/>
          </a:xfrm>
        </p:spPr>
        <p:txBody>
          <a:bodyPr>
            <a:normAutofit/>
          </a:bodyPr>
          <a:lstStyle/>
          <a:p>
            <a:pPr algn="l"/>
            <a:r>
              <a:rPr lang="en-IN" sz="2800" b="1" dirty="0" smtClean="0">
                <a:solidFill>
                  <a:srgbClr val="023751"/>
                </a:solidFill>
              </a:rPr>
              <a:t>IQ CITY </a:t>
            </a:r>
            <a:r>
              <a:rPr lang="en-IN" sz="2800" b="1" dirty="0">
                <a:solidFill>
                  <a:srgbClr val="023751"/>
                </a:solidFill>
              </a:rPr>
              <a:t>INSTITUTE OF </a:t>
            </a:r>
            <a:r>
              <a:rPr lang="en-IN" sz="2800" b="1" dirty="0" smtClean="0">
                <a:solidFill>
                  <a:srgbClr val="023751"/>
                </a:solidFill>
              </a:rPr>
              <a:t>NURSING </a:t>
            </a:r>
            <a:r>
              <a:rPr lang="en-IN" sz="2800" b="1" dirty="0">
                <a:solidFill>
                  <a:srgbClr val="023751"/>
                </a:solidFill>
              </a:rPr>
              <a:t>–</a:t>
            </a:r>
            <a:r>
              <a:rPr lang="en-IN" sz="2800" b="1" dirty="0" smtClean="0">
                <a:solidFill>
                  <a:srgbClr val="023751"/>
                </a:solidFill>
              </a:rPr>
              <a:t> </a:t>
            </a:r>
            <a:r>
              <a:rPr lang="en-IN" sz="2800" b="1" dirty="0">
                <a:solidFill>
                  <a:srgbClr val="023751"/>
                </a:solidFill>
              </a:rPr>
              <a:t>DURGAPUR </a:t>
            </a:r>
            <a:endParaRPr lang="en-IN" sz="2800" b="1" dirty="0" smtClean="0">
              <a:solidFill>
                <a:srgbClr val="023751"/>
              </a:solidFill>
            </a:endParaRPr>
          </a:p>
        </p:txBody>
      </p:sp>
      <p:pic>
        <p:nvPicPr>
          <p:cNvPr id="7" name="Picture 2" descr="C:\Users\Admin\Desktop\header-slider-2.jpg"/>
          <p:cNvPicPr>
            <a:picLocks noChangeAspect="1" noChangeArrowheads="1"/>
          </p:cNvPicPr>
          <p:nvPr/>
        </p:nvPicPr>
        <p:blipFill>
          <a:blip r:embed="rId3"/>
          <a:srcRect/>
          <a:stretch>
            <a:fillRect/>
          </a:stretch>
        </p:blipFill>
        <p:spPr bwMode="auto">
          <a:xfrm>
            <a:off x="611559" y="1772816"/>
            <a:ext cx="6661235" cy="3874182"/>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5660592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467544" y="548680"/>
            <a:ext cx="8424936" cy="4680520"/>
          </a:xfrm>
        </p:spPr>
        <p:txBody>
          <a:bodyPr>
            <a:normAutofit/>
          </a:bodyPr>
          <a:lstStyle/>
          <a:p>
            <a:pPr algn="l"/>
            <a:r>
              <a:rPr lang="en-IN" sz="2000" dirty="0" smtClean="0">
                <a:solidFill>
                  <a:srgbClr val="023751"/>
                </a:solidFill>
              </a:rPr>
              <a:t>IQ </a:t>
            </a:r>
            <a:r>
              <a:rPr lang="en-IN" sz="2000" dirty="0">
                <a:solidFill>
                  <a:srgbClr val="023751"/>
                </a:solidFill>
              </a:rPr>
              <a:t>City Institute of Nursing Sciences </a:t>
            </a:r>
            <a:r>
              <a:rPr lang="en-IN" sz="2000" dirty="0" smtClean="0">
                <a:solidFill>
                  <a:srgbClr val="023751"/>
                </a:solidFill>
              </a:rPr>
              <a:t>admits 100 students for  BSC and GNM Nursing courses annually . </a:t>
            </a:r>
            <a:r>
              <a:rPr lang="en-IN" sz="2000" dirty="0">
                <a:solidFill>
                  <a:srgbClr val="023751"/>
                </a:solidFill>
              </a:rPr>
              <a:t>The Institute is affiliated to the West Bengal University of Health Sciences and recognized by Indian Nursing council and West Bengal Nursing Council. The Institute is equipped with modern Laboratories and spacious class rooms and the students receive practical training in IQ City </a:t>
            </a:r>
            <a:r>
              <a:rPr lang="en-IN" sz="2000" dirty="0" smtClean="0">
                <a:solidFill>
                  <a:srgbClr val="023751"/>
                </a:solidFill>
              </a:rPr>
              <a:t>Hospital </a:t>
            </a:r>
            <a:r>
              <a:rPr lang="en-IN" sz="2000" dirty="0">
                <a:solidFill>
                  <a:srgbClr val="023751"/>
                </a:solidFill>
              </a:rPr>
              <a:t>which helps in a much better learning experience.</a:t>
            </a:r>
            <a:endParaRPr lang="en-IN" sz="2000" dirty="0" smtClean="0">
              <a:solidFill>
                <a:srgbClr val="023751"/>
              </a:solidFill>
            </a:endParaRPr>
          </a:p>
        </p:txBody>
      </p:sp>
    </p:spTree>
    <p:extLst>
      <p:ext uri="{BB962C8B-B14F-4D97-AF65-F5344CB8AC3E}">
        <p14:creationId xmlns:p14="http://schemas.microsoft.com/office/powerpoint/2010/main" val="5791466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12" y="27384"/>
            <a:ext cx="9144000" cy="6858000"/>
          </a:xfrm>
          <a:prstGeom prst="rect">
            <a:avLst/>
          </a:prstGeom>
        </p:spPr>
      </p:pic>
      <p:grpSp>
        <p:nvGrpSpPr>
          <p:cNvPr id="5" name="Group 4"/>
          <p:cNvGrpSpPr/>
          <p:nvPr/>
        </p:nvGrpSpPr>
        <p:grpSpPr>
          <a:xfrm>
            <a:off x="2771800" y="3573016"/>
            <a:ext cx="5806264" cy="1728192"/>
            <a:chOff x="2294128" y="3140968"/>
            <a:chExt cx="5806264" cy="1728192"/>
          </a:xfrm>
        </p:grpSpPr>
        <p:sp>
          <p:nvSpPr>
            <p:cNvPr id="6" name="Rectangle 5"/>
            <p:cNvSpPr/>
            <p:nvPr/>
          </p:nvSpPr>
          <p:spPr>
            <a:xfrm>
              <a:off x="2915816" y="3140968"/>
              <a:ext cx="5184576" cy="1512168"/>
            </a:xfrm>
            <a:prstGeom prst="rect">
              <a:avLst/>
            </a:prstGeom>
            <a:solidFill>
              <a:srgbClr val="0237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7" name="Rectangle 6"/>
            <p:cNvSpPr/>
            <p:nvPr/>
          </p:nvSpPr>
          <p:spPr>
            <a:xfrm flipV="1">
              <a:off x="2294128" y="4653136"/>
              <a:ext cx="621688" cy="216024"/>
            </a:xfrm>
            <a:prstGeom prst="rect">
              <a:avLst/>
            </a:prstGeom>
            <a:solidFill>
              <a:srgbClr val="0237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sp>
        <p:nvSpPr>
          <p:cNvPr id="8" name="Title 1"/>
          <p:cNvSpPr>
            <a:spLocks noGrp="1"/>
          </p:cNvSpPr>
          <p:nvPr>
            <p:ph type="ctrTitle"/>
          </p:nvPr>
        </p:nvSpPr>
        <p:spPr>
          <a:xfrm>
            <a:off x="3851920" y="3789040"/>
            <a:ext cx="4392488" cy="1152128"/>
          </a:xfrm>
        </p:spPr>
        <p:txBody>
          <a:bodyPr>
            <a:normAutofit fontScale="90000"/>
          </a:bodyPr>
          <a:lstStyle/>
          <a:p>
            <a:pPr algn="l"/>
            <a:r>
              <a:rPr lang="en-IN" b="1" dirty="0" smtClean="0">
                <a:solidFill>
                  <a:schemeClr val="bg1"/>
                </a:solidFill>
                <a:latin typeface="Gotham" panose="02000804040000020004" pitchFamily="2" charset="0"/>
              </a:rPr>
              <a:t>OUR DEPARTMENTS</a:t>
            </a:r>
            <a:endParaRPr lang="en-IN" b="1" dirty="0">
              <a:solidFill>
                <a:schemeClr val="bg1"/>
              </a:solidFill>
              <a:latin typeface="Gotham" panose="02000804040000020004" pitchFamily="2" charset="0"/>
            </a:endParaRPr>
          </a:p>
        </p:txBody>
      </p:sp>
    </p:spTree>
    <p:extLst>
      <p:ext uri="{BB962C8B-B14F-4D97-AF65-F5344CB8AC3E}">
        <p14:creationId xmlns:p14="http://schemas.microsoft.com/office/powerpoint/2010/main" val="19864350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aphicFrame>
        <p:nvGraphicFramePr>
          <p:cNvPr id="4" name="Table 3"/>
          <p:cNvGraphicFramePr>
            <a:graphicFrameLocks noGrp="1"/>
          </p:cNvGraphicFramePr>
          <p:nvPr>
            <p:extLst>
              <p:ext uri="{D42A27DB-BD31-4B8C-83A1-F6EECF244321}">
                <p14:modId xmlns:p14="http://schemas.microsoft.com/office/powerpoint/2010/main" val="1522830497"/>
              </p:ext>
            </p:extLst>
          </p:nvPr>
        </p:nvGraphicFramePr>
        <p:xfrm>
          <a:off x="467773" y="1311940"/>
          <a:ext cx="8064667" cy="5455158"/>
        </p:xfrm>
        <a:graphic>
          <a:graphicData uri="http://schemas.openxmlformats.org/drawingml/2006/table">
            <a:tbl>
              <a:tblPr firstRow="1" bandRow="1">
                <a:tableStyleId>{5C22544A-7EE6-4342-B048-85BDC9FD1C3A}</a:tableStyleId>
              </a:tblPr>
              <a:tblGrid>
                <a:gridCol w="359811"/>
                <a:gridCol w="3888432"/>
                <a:gridCol w="432048"/>
                <a:gridCol w="3384376"/>
              </a:tblGrid>
              <a:tr h="273052">
                <a:tc>
                  <a:txBody>
                    <a:bodyPr/>
                    <a:lstStyle/>
                    <a:p>
                      <a:pPr marL="108000">
                        <a:lnSpc>
                          <a:spcPct val="100000"/>
                        </a:lnSpc>
                        <a:spcBef>
                          <a:spcPts val="600"/>
                        </a:spcBef>
                        <a:spcAft>
                          <a:spcPts val="600"/>
                        </a:spcAft>
                      </a:pPr>
                      <a:endParaRPr lang="en-IN" sz="2100" b="0" dirty="0">
                        <a:solidFill>
                          <a:srgbClr val="023751"/>
                        </a:solidFill>
                        <a:effectLst/>
                        <a:latin typeface="+mj-lt"/>
                        <a:ea typeface="Calibri"/>
                        <a:cs typeface="Vrinda"/>
                      </a:endParaRPr>
                    </a:p>
                  </a:txBody>
                  <a:tcPr marL="68580" marR="68580" marT="0" marB="0" anchor="ctr">
                    <a:lnL w="1270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nSpc>
                          <a:spcPct val="100000"/>
                        </a:lnSpc>
                        <a:spcBef>
                          <a:spcPts val="600"/>
                        </a:spcBef>
                        <a:spcAft>
                          <a:spcPts val="600"/>
                        </a:spcAft>
                      </a:pPr>
                      <a:r>
                        <a:rPr lang="en-IN" sz="2100" b="0" dirty="0" smtClean="0">
                          <a:solidFill>
                            <a:srgbClr val="023751"/>
                          </a:solidFill>
                          <a:effectLst/>
                          <a:latin typeface="+mj-lt"/>
                          <a:ea typeface="Calibri"/>
                          <a:cs typeface="Vrinda"/>
                        </a:rPr>
                        <a:t>GENERAL MEDICINE </a:t>
                      </a:r>
                    </a:p>
                  </a:txBody>
                  <a:tcPr marL="68580" marR="6858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Bef>
                          <a:spcPts val="600"/>
                        </a:spcBef>
                        <a:spcAft>
                          <a:spcPts val="600"/>
                        </a:spcAft>
                      </a:pPr>
                      <a:endParaRPr lang="en-IN" sz="2100" b="0" dirty="0">
                        <a:solidFill>
                          <a:srgbClr val="023751"/>
                        </a:solidFill>
                        <a:effectLst/>
                        <a:latin typeface="+mj-lt"/>
                        <a:ea typeface="Calibri"/>
                        <a:cs typeface="Vrinda"/>
                      </a:endParaRPr>
                    </a:p>
                  </a:txBody>
                  <a:tcPr marL="68580" marR="6858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00000"/>
                        </a:lnSpc>
                        <a:spcBef>
                          <a:spcPts val="600"/>
                        </a:spcBef>
                        <a:spcAft>
                          <a:spcPts val="600"/>
                        </a:spcAft>
                      </a:pPr>
                      <a:r>
                        <a:rPr lang="en-IN" sz="2100" b="0" dirty="0" smtClean="0">
                          <a:solidFill>
                            <a:srgbClr val="023751"/>
                          </a:solidFill>
                          <a:effectLst/>
                          <a:latin typeface="+mj-lt"/>
                          <a:ea typeface="Calibri"/>
                          <a:cs typeface="Vrinda"/>
                        </a:rPr>
                        <a:t>RHEUMATOLOGY</a:t>
                      </a:r>
                    </a:p>
                  </a:txBody>
                  <a:tcPr marL="68580" marR="68580" marT="0" marB="0"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r>
              <a:tr h="609599">
                <a:tc>
                  <a:txBody>
                    <a:bodyPr/>
                    <a:lstStyle/>
                    <a:p>
                      <a:pPr marL="108000">
                        <a:lnSpc>
                          <a:spcPct val="115000"/>
                        </a:lnSpc>
                        <a:spcAft>
                          <a:spcPts val="0"/>
                        </a:spcAft>
                      </a:pPr>
                      <a:endParaRPr lang="en-IN" sz="2100" b="0" dirty="0">
                        <a:solidFill>
                          <a:srgbClr val="023751"/>
                        </a:solidFill>
                        <a:effectLst/>
                        <a:latin typeface="+mj-lt"/>
                        <a:ea typeface="Calibri"/>
                        <a:cs typeface="Vrinda"/>
                      </a:endParaRPr>
                    </a:p>
                  </a:txBody>
                  <a:tcPr marL="68580" marR="68580" marT="0" marB="0" anchor="ctr">
                    <a:lnL w="1270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IN" sz="2100" b="0" kern="1200" dirty="0" smtClean="0">
                          <a:solidFill>
                            <a:srgbClr val="023751"/>
                          </a:solidFill>
                          <a:effectLst/>
                          <a:latin typeface="+mj-lt"/>
                          <a:ea typeface="Calibri"/>
                          <a:cs typeface="Vrinda"/>
                        </a:rPr>
                        <a:t>CARDIOLOGY AND CARDIAC SURGERY</a:t>
                      </a:r>
                    </a:p>
                  </a:txBody>
                  <a:tcPr marL="68580" marR="6858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spcAft>
                          <a:spcPts val="0"/>
                        </a:spcAft>
                      </a:pPr>
                      <a:endParaRPr lang="en-IN" sz="2100" b="0" dirty="0">
                        <a:solidFill>
                          <a:srgbClr val="023751"/>
                        </a:solidFill>
                        <a:effectLst/>
                        <a:latin typeface="+mj-lt"/>
                        <a:ea typeface="Calibri"/>
                        <a:cs typeface="Vrinda"/>
                      </a:endParaRPr>
                    </a:p>
                  </a:txBody>
                  <a:tcPr marL="68580" marR="6858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IN" sz="2100" b="0" kern="1200" dirty="0" smtClean="0">
                          <a:solidFill>
                            <a:srgbClr val="023751"/>
                          </a:solidFill>
                          <a:effectLst/>
                          <a:latin typeface="+mj-lt"/>
                          <a:ea typeface="Calibri"/>
                          <a:cs typeface="Vrinda"/>
                        </a:rPr>
                        <a:t>NEUROLOGY AND</a:t>
                      </a:r>
                      <a:endParaRPr lang="en-IN" sz="2100" b="0" kern="1200" baseline="0" dirty="0" smtClean="0">
                        <a:solidFill>
                          <a:srgbClr val="023751"/>
                        </a:solidFill>
                        <a:effectLst/>
                        <a:latin typeface="+mj-lt"/>
                        <a:ea typeface="Calibri"/>
                        <a:cs typeface="Vrinda"/>
                      </a:endParaRPr>
                    </a:p>
                    <a:p>
                      <a:pPr marL="0" marR="0" indent="0" algn="l" defTabSz="914400" rtl="0" eaLnBrk="1" fontAlgn="auto" latinLnBrk="0" hangingPunct="1">
                        <a:lnSpc>
                          <a:spcPct val="115000"/>
                        </a:lnSpc>
                        <a:spcBef>
                          <a:spcPts val="0"/>
                        </a:spcBef>
                        <a:spcAft>
                          <a:spcPts val="0"/>
                        </a:spcAft>
                        <a:buClrTx/>
                        <a:buSzTx/>
                        <a:buFontTx/>
                        <a:buNone/>
                        <a:tabLst/>
                        <a:defRPr/>
                      </a:pPr>
                      <a:r>
                        <a:rPr lang="en-IN" sz="2100" b="0" kern="1200" dirty="0" smtClean="0">
                          <a:solidFill>
                            <a:srgbClr val="023751"/>
                          </a:solidFill>
                          <a:effectLst/>
                          <a:latin typeface="+mj-lt"/>
                          <a:ea typeface="Calibri"/>
                          <a:cs typeface="Vrinda"/>
                        </a:rPr>
                        <a:t>NEURO SURGERY</a:t>
                      </a:r>
                    </a:p>
                  </a:txBody>
                  <a:tcPr marL="68580" marR="68580" marT="0" marB="0"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r>
              <a:tr h="314009">
                <a:tc rowSpan="2">
                  <a:txBody>
                    <a:bodyPr/>
                    <a:lstStyle/>
                    <a:p>
                      <a:pPr marL="108000">
                        <a:lnSpc>
                          <a:spcPct val="115000"/>
                        </a:lnSpc>
                        <a:spcAft>
                          <a:spcPts val="0"/>
                        </a:spcAft>
                      </a:pPr>
                      <a:endParaRPr lang="en-IN" sz="2100" b="0" dirty="0">
                        <a:solidFill>
                          <a:srgbClr val="023751"/>
                        </a:solidFill>
                        <a:effectLst/>
                        <a:latin typeface="+mj-lt"/>
                        <a:ea typeface="Calibri"/>
                        <a:cs typeface="Vrinda"/>
                      </a:endParaRPr>
                    </a:p>
                  </a:txBody>
                  <a:tcPr marL="68580" marR="68580" marT="0" marB="0" anchor="ctr">
                    <a:lnL w="1270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0">
                        <a:lnSpc>
                          <a:spcPct val="115000"/>
                        </a:lnSpc>
                        <a:spcAft>
                          <a:spcPts val="0"/>
                        </a:spcAft>
                      </a:pPr>
                      <a:r>
                        <a:rPr lang="en-IN" sz="2100" b="0" kern="1200" dirty="0" smtClean="0">
                          <a:solidFill>
                            <a:srgbClr val="023751"/>
                          </a:solidFill>
                          <a:effectLst/>
                          <a:latin typeface="+mj-lt"/>
                          <a:ea typeface="Calibri"/>
                          <a:cs typeface="Vrinda"/>
                        </a:rPr>
                        <a:t>ORTHOPAEDIC AND</a:t>
                      </a:r>
                      <a:endParaRPr lang="en-IN" sz="2100" b="0" kern="1200" baseline="0" dirty="0" smtClean="0">
                        <a:solidFill>
                          <a:srgbClr val="023751"/>
                        </a:solidFill>
                        <a:effectLst/>
                        <a:latin typeface="+mj-lt"/>
                        <a:ea typeface="Calibri"/>
                        <a:cs typeface="Vrinda"/>
                      </a:endParaRPr>
                    </a:p>
                    <a:p>
                      <a:pPr marL="0">
                        <a:lnSpc>
                          <a:spcPct val="115000"/>
                        </a:lnSpc>
                        <a:spcAft>
                          <a:spcPts val="0"/>
                        </a:spcAft>
                      </a:pPr>
                      <a:r>
                        <a:rPr lang="en-IN" sz="2100" b="0" kern="1200" dirty="0" smtClean="0">
                          <a:solidFill>
                            <a:srgbClr val="023751"/>
                          </a:solidFill>
                          <a:effectLst/>
                          <a:latin typeface="+mj-lt"/>
                          <a:ea typeface="Calibri"/>
                          <a:cs typeface="Vrinda"/>
                        </a:rPr>
                        <a:t>JOINT REPLACEMENT</a:t>
                      </a:r>
                    </a:p>
                  </a:txBody>
                  <a:tcPr marL="68580" marR="6858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spcAft>
                          <a:spcPts val="0"/>
                        </a:spcAft>
                      </a:pPr>
                      <a:endParaRPr lang="en-IN" sz="2100" b="0" dirty="0">
                        <a:solidFill>
                          <a:srgbClr val="023751"/>
                        </a:solidFill>
                        <a:effectLst/>
                        <a:latin typeface="+mj-lt"/>
                        <a:ea typeface="Calibri"/>
                        <a:cs typeface="Vrinda"/>
                      </a:endParaRPr>
                    </a:p>
                  </a:txBody>
                  <a:tcPr marL="68580" marR="6858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15000"/>
                        </a:lnSpc>
                        <a:spcAft>
                          <a:spcPts val="0"/>
                        </a:spcAft>
                      </a:pPr>
                      <a:r>
                        <a:rPr lang="en-IN" sz="2100" b="0" kern="1200" dirty="0" smtClean="0">
                          <a:solidFill>
                            <a:srgbClr val="023751"/>
                          </a:solidFill>
                          <a:effectLst/>
                          <a:latin typeface="+mj-lt"/>
                          <a:ea typeface="Calibri"/>
                          <a:cs typeface="Vrinda"/>
                        </a:rPr>
                        <a:t>PSYCHIATRY</a:t>
                      </a:r>
                    </a:p>
                  </a:txBody>
                  <a:tcPr marL="68580" marR="68580" marT="0" marB="0"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r>
              <a:tr h="314009">
                <a:tc vMerge="1">
                  <a:txBody>
                    <a:bodyPr/>
                    <a:lstStyle/>
                    <a:p>
                      <a:pPr marL="108000">
                        <a:lnSpc>
                          <a:spcPct val="115000"/>
                        </a:lnSpc>
                        <a:spcAft>
                          <a:spcPts val="0"/>
                        </a:spcAft>
                      </a:pPr>
                      <a:endParaRPr lang="en-IN" sz="2000" b="0" dirty="0">
                        <a:solidFill>
                          <a:srgbClr val="023751"/>
                        </a:solidFill>
                        <a:effectLst/>
                        <a:latin typeface="+mj-lt"/>
                        <a:ea typeface="Calibri"/>
                        <a:cs typeface="Vrinda"/>
                      </a:endParaRPr>
                    </a:p>
                  </a:txBody>
                  <a:tcPr marL="68580" marR="68580" marT="0" marB="0" anchor="ctr">
                    <a:lnL w="12700" cap="flat" cmpd="sng" algn="ctr">
                      <a:solidFill>
                        <a:schemeClr val="tx1"/>
                      </a:solidFill>
                      <a:prstDash val="solid"/>
                      <a:round/>
                      <a:headEnd type="none" w="med" len="med"/>
                      <a:tailEnd type="none" w="med" len="med"/>
                    </a:lnL>
                    <a:lnR w="9525" cap="flat" cmpd="sng" algn="ctr">
                      <a:solidFill>
                        <a:srgbClr val="023751"/>
                      </a:solidFill>
                      <a:prstDash val="solid"/>
                      <a:round/>
                      <a:headEnd type="none" w="med" len="med"/>
                      <a:tailEnd type="none" w="med" len="med"/>
                    </a:lnR>
                    <a:lnT w="9525" cap="flat" cmpd="sng" algn="ctr">
                      <a:solidFill>
                        <a:srgbClr val="023751"/>
                      </a:solidFill>
                      <a:prstDash val="solid"/>
                      <a:round/>
                      <a:headEnd type="none" w="med" len="med"/>
                      <a:tailEnd type="none" w="med" len="med"/>
                    </a:lnT>
                    <a:lnB w="9525" cap="flat" cmpd="sng" algn="ctr">
                      <a:solidFill>
                        <a:srgbClr val="023751"/>
                      </a:solidFill>
                      <a:prstDash val="solid"/>
                      <a:round/>
                      <a:headEnd type="none" w="med" len="med"/>
                      <a:tailEnd type="none" w="med" len="med"/>
                    </a:lnB>
                    <a:noFill/>
                  </a:tcPr>
                </a:tc>
                <a:tc vMerge="1">
                  <a:txBody>
                    <a:bodyPr/>
                    <a:lstStyle/>
                    <a:p>
                      <a:pPr marL="0">
                        <a:lnSpc>
                          <a:spcPct val="115000"/>
                        </a:lnSpc>
                        <a:spcAft>
                          <a:spcPts val="0"/>
                        </a:spcAft>
                      </a:pPr>
                      <a:endParaRPr lang="en-IN" sz="2000" b="0" kern="1200" dirty="0" smtClean="0">
                        <a:solidFill>
                          <a:srgbClr val="023751"/>
                        </a:solidFill>
                        <a:effectLst/>
                        <a:latin typeface="+mn-lt"/>
                        <a:ea typeface="Calibri"/>
                        <a:cs typeface="Vrinda"/>
                      </a:endParaRPr>
                    </a:p>
                  </a:txBody>
                  <a:tcPr marL="68580" marR="68580" marT="0" marB="0" anchor="ctr">
                    <a:lnL w="9525" cap="flat" cmpd="sng" algn="ctr">
                      <a:solidFill>
                        <a:srgbClr val="023751"/>
                      </a:solidFill>
                      <a:prstDash val="solid"/>
                      <a:round/>
                      <a:headEnd type="none" w="med" len="med"/>
                      <a:tailEnd type="none" w="med" len="med"/>
                    </a:lnL>
                    <a:lnR w="9525" cap="flat" cmpd="sng" algn="ctr">
                      <a:solidFill>
                        <a:srgbClr val="023751"/>
                      </a:solidFill>
                      <a:prstDash val="solid"/>
                      <a:round/>
                      <a:headEnd type="none" w="med" len="med"/>
                      <a:tailEnd type="none" w="med" len="med"/>
                    </a:lnR>
                    <a:lnT w="9525" cap="flat" cmpd="sng" algn="ctr">
                      <a:solidFill>
                        <a:srgbClr val="023751"/>
                      </a:solidFill>
                      <a:prstDash val="solid"/>
                      <a:round/>
                      <a:headEnd type="none" w="med" len="med"/>
                      <a:tailEnd type="none" w="med" len="med"/>
                    </a:lnT>
                    <a:lnB w="9525" cap="flat" cmpd="sng" algn="ctr">
                      <a:solidFill>
                        <a:srgbClr val="023751"/>
                      </a:solidFill>
                      <a:prstDash val="solid"/>
                      <a:round/>
                      <a:headEnd type="none" w="med" len="med"/>
                      <a:tailEnd type="none" w="med" len="med"/>
                    </a:lnB>
                    <a:noFill/>
                  </a:tcPr>
                </a:tc>
                <a:tc>
                  <a:txBody>
                    <a:bodyPr/>
                    <a:lstStyle/>
                    <a:p>
                      <a:pPr algn="ctr">
                        <a:lnSpc>
                          <a:spcPct val="115000"/>
                        </a:lnSpc>
                        <a:spcAft>
                          <a:spcPts val="0"/>
                        </a:spcAft>
                      </a:pPr>
                      <a:endParaRPr lang="en-IN" sz="2100" b="0" dirty="0">
                        <a:solidFill>
                          <a:srgbClr val="023751"/>
                        </a:solidFill>
                        <a:effectLst/>
                        <a:latin typeface="+mj-lt"/>
                        <a:ea typeface="Calibri"/>
                        <a:cs typeface="Vrinda"/>
                      </a:endParaRPr>
                    </a:p>
                  </a:txBody>
                  <a:tcPr marL="68580" marR="6858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IN" sz="2100" b="0" kern="1200" dirty="0" smtClean="0">
                          <a:solidFill>
                            <a:srgbClr val="023751"/>
                          </a:solidFill>
                          <a:effectLst/>
                          <a:latin typeface="+mj-lt"/>
                          <a:ea typeface="Calibri"/>
                          <a:cs typeface="Vrinda"/>
                        </a:rPr>
                        <a:t>PLASTIC SURGERY</a:t>
                      </a:r>
                    </a:p>
                  </a:txBody>
                  <a:tcPr marL="68580" marR="68580" marT="0" marB="0"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r>
              <a:tr h="609599">
                <a:tc>
                  <a:txBody>
                    <a:bodyPr/>
                    <a:lstStyle/>
                    <a:p>
                      <a:pPr marL="108000">
                        <a:lnSpc>
                          <a:spcPct val="115000"/>
                        </a:lnSpc>
                        <a:spcAft>
                          <a:spcPts val="0"/>
                        </a:spcAft>
                      </a:pPr>
                      <a:endParaRPr lang="en-IN" sz="2100" b="0" dirty="0">
                        <a:solidFill>
                          <a:srgbClr val="023751"/>
                        </a:solidFill>
                        <a:effectLst/>
                        <a:latin typeface="+mj-lt"/>
                        <a:ea typeface="Calibri"/>
                        <a:cs typeface="Vrinda"/>
                      </a:endParaRPr>
                    </a:p>
                  </a:txBody>
                  <a:tcPr marL="68580" marR="68580" marT="0" marB="0" anchor="ctr">
                    <a:lnL w="1270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nSpc>
                          <a:spcPct val="115000"/>
                        </a:lnSpc>
                        <a:spcAft>
                          <a:spcPts val="0"/>
                        </a:spcAft>
                      </a:pPr>
                      <a:r>
                        <a:rPr lang="en-IN" sz="2100" b="0" kern="1200" dirty="0" smtClean="0">
                          <a:solidFill>
                            <a:srgbClr val="023751"/>
                          </a:solidFill>
                          <a:effectLst/>
                          <a:latin typeface="+mj-lt"/>
                          <a:ea typeface="Calibri"/>
                          <a:cs typeface="Vrinda"/>
                        </a:rPr>
                        <a:t>GENERAL SURGERY</a:t>
                      </a:r>
                    </a:p>
                  </a:txBody>
                  <a:tcPr marL="68580" marR="6858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spcAft>
                          <a:spcPts val="0"/>
                        </a:spcAft>
                      </a:pPr>
                      <a:endParaRPr lang="en-IN" sz="2100" b="0" dirty="0">
                        <a:solidFill>
                          <a:srgbClr val="023751"/>
                        </a:solidFill>
                        <a:effectLst/>
                        <a:latin typeface="+mj-lt"/>
                        <a:ea typeface="Calibri"/>
                        <a:cs typeface="Vrinda"/>
                      </a:endParaRPr>
                    </a:p>
                  </a:txBody>
                  <a:tcPr marL="68580" marR="6858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15000"/>
                        </a:lnSpc>
                        <a:spcAft>
                          <a:spcPts val="0"/>
                        </a:spcAft>
                      </a:pPr>
                      <a:r>
                        <a:rPr lang="en-IN" sz="2100" b="0" kern="1200" dirty="0" smtClean="0">
                          <a:solidFill>
                            <a:srgbClr val="023751"/>
                          </a:solidFill>
                          <a:effectLst/>
                          <a:latin typeface="+mj-lt"/>
                          <a:ea typeface="Calibri"/>
                          <a:cs typeface="Vrinda"/>
                        </a:rPr>
                        <a:t>RESPIRATORY ,</a:t>
                      </a:r>
                      <a:r>
                        <a:rPr lang="en-IN" sz="2100" b="0" kern="1200" baseline="0" dirty="0" smtClean="0">
                          <a:solidFill>
                            <a:srgbClr val="023751"/>
                          </a:solidFill>
                          <a:effectLst/>
                          <a:latin typeface="+mj-lt"/>
                          <a:ea typeface="Calibri"/>
                          <a:cs typeface="Vrinda"/>
                        </a:rPr>
                        <a:t> SLEEP &amp; CRITICAL CARE MEDICINE</a:t>
                      </a:r>
                      <a:endParaRPr lang="en-IN" sz="2100" b="0" kern="1200" dirty="0" smtClean="0">
                        <a:solidFill>
                          <a:srgbClr val="023751"/>
                        </a:solidFill>
                        <a:effectLst/>
                        <a:latin typeface="+mj-lt"/>
                        <a:ea typeface="Calibri"/>
                        <a:cs typeface="Vrinda"/>
                      </a:endParaRPr>
                    </a:p>
                  </a:txBody>
                  <a:tcPr marL="68580" marR="68580" marT="0" marB="0"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r>
              <a:tr h="314009">
                <a:tc>
                  <a:txBody>
                    <a:bodyPr/>
                    <a:lstStyle/>
                    <a:p>
                      <a:pPr marL="108000">
                        <a:lnSpc>
                          <a:spcPct val="115000"/>
                        </a:lnSpc>
                        <a:spcAft>
                          <a:spcPts val="0"/>
                        </a:spcAft>
                      </a:pPr>
                      <a:endParaRPr lang="en-IN" sz="2100" b="0" dirty="0">
                        <a:solidFill>
                          <a:srgbClr val="023751"/>
                        </a:solidFill>
                        <a:effectLst/>
                        <a:latin typeface="+mj-lt"/>
                        <a:ea typeface="Calibri"/>
                        <a:cs typeface="Vrinda"/>
                      </a:endParaRPr>
                    </a:p>
                  </a:txBody>
                  <a:tcPr marL="68580" marR="68580" marT="0" marB="0" anchor="ctr">
                    <a:lnL w="1270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nSpc>
                          <a:spcPct val="115000"/>
                        </a:lnSpc>
                        <a:spcAft>
                          <a:spcPts val="0"/>
                        </a:spcAft>
                      </a:pPr>
                      <a:r>
                        <a:rPr lang="en-IN" sz="2100" b="0" kern="1200" dirty="0" smtClean="0">
                          <a:solidFill>
                            <a:srgbClr val="023751"/>
                          </a:solidFill>
                          <a:effectLst/>
                          <a:latin typeface="+mj-lt"/>
                          <a:ea typeface="Calibri"/>
                          <a:cs typeface="Vrinda"/>
                        </a:rPr>
                        <a:t>GYNAE &amp; OBSTETRICS</a:t>
                      </a:r>
                    </a:p>
                  </a:txBody>
                  <a:tcPr marL="68580" marR="6858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spcAft>
                          <a:spcPts val="0"/>
                        </a:spcAft>
                      </a:pPr>
                      <a:endParaRPr lang="en-IN" sz="2100" b="0" dirty="0">
                        <a:solidFill>
                          <a:srgbClr val="023751"/>
                        </a:solidFill>
                        <a:effectLst/>
                        <a:latin typeface="+mj-lt"/>
                        <a:ea typeface="Calibri"/>
                        <a:cs typeface="Vrinda"/>
                      </a:endParaRPr>
                    </a:p>
                  </a:txBody>
                  <a:tcPr marL="68580" marR="6858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15000"/>
                        </a:lnSpc>
                        <a:spcAft>
                          <a:spcPts val="0"/>
                        </a:spcAft>
                      </a:pPr>
                      <a:r>
                        <a:rPr lang="en-IN" sz="2100" b="0" kern="1200" dirty="0" smtClean="0">
                          <a:solidFill>
                            <a:srgbClr val="023751"/>
                          </a:solidFill>
                          <a:effectLst/>
                          <a:latin typeface="+mj-lt"/>
                          <a:ea typeface="Calibri"/>
                          <a:cs typeface="Vrinda"/>
                        </a:rPr>
                        <a:t>UROLOGY AND</a:t>
                      </a:r>
                      <a:r>
                        <a:rPr lang="en-IN" sz="2100" b="0" kern="1200" baseline="0" dirty="0" smtClean="0">
                          <a:solidFill>
                            <a:srgbClr val="023751"/>
                          </a:solidFill>
                          <a:effectLst/>
                          <a:latin typeface="+mj-lt"/>
                          <a:ea typeface="Calibri"/>
                          <a:cs typeface="Vrinda"/>
                        </a:rPr>
                        <a:t> </a:t>
                      </a:r>
                      <a:r>
                        <a:rPr lang="en-IN" sz="2100" b="0" kern="1200" dirty="0" smtClean="0">
                          <a:solidFill>
                            <a:srgbClr val="023751"/>
                          </a:solidFill>
                          <a:effectLst/>
                          <a:latin typeface="+mj-lt"/>
                          <a:ea typeface="Calibri"/>
                          <a:cs typeface="Vrinda"/>
                        </a:rPr>
                        <a:t>NEPHROLOGY</a:t>
                      </a:r>
                    </a:p>
                  </a:txBody>
                  <a:tcPr marL="68580" marR="68580" marT="0" marB="0"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r>
              <a:tr h="314009">
                <a:tc rowSpan="2">
                  <a:txBody>
                    <a:bodyPr/>
                    <a:lstStyle/>
                    <a:p>
                      <a:pPr marL="108000">
                        <a:lnSpc>
                          <a:spcPct val="115000"/>
                        </a:lnSpc>
                        <a:spcAft>
                          <a:spcPts val="0"/>
                        </a:spcAft>
                      </a:pPr>
                      <a:endParaRPr lang="en-IN" sz="2100" b="0" dirty="0">
                        <a:solidFill>
                          <a:srgbClr val="023751"/>
                        </a:solidFill>
                        <a:effectLst/>
                        <a:latin typeface="+mj-lt"/>
                        <a:ea typeface="Calibri"/>
                        <a:cs typeface="Vrinda"/>
                      </a:endParaRPr>
                    </a:p>
                  </a:txBody>
                  <a:tcPr marL="68580" marR="68580" marT="0" marB="0" anchor="ctr">
                    <a:lnL w="1270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0">
                        <a:lnSpc>
                          <a:spcPct val="115000"/>
                        </a:lnSpc>
                        <a:spcAft>
                          <a:spcPts val="0"/>
                        </a:spcAft>
                      </a:pPr>
                      <a:r>
                        <a:rPr lang="en-IN" sz="2100" b="0" kern="1200" dirty="0" smtClean="0">
                          <a:solidFill>
                            <a:srgbClr val="023751"/>
                          </a:solidFill>
                          <a:effectLst/>
                          <a:latin typeface="+mj-lt"/>
                          <a:ea typeface="Calibri"/>
                          <a:cs typeface="Vrinda"/>
                        </a:rPr>
                        <a:t>PAEDIATRIC AND PAEDIATRIC SURGERY</a:t>
                      </a:r>
                    </a:p>
                  </a:txBody>
                  <a:tcPr marL="68580" marR="6858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spcAft>
                          <a:spcPts val="0"/>
                        </a:spcAft>
                      </a:pPr>
                      <a:endParaRPr lang="en-IN" sz="2100" b="0" dirty="0">
                        <a:solidFill>
                          <a:srgbClr val="023751"/>
                        </a:solidFill>
                        <a:effectLst/>
                        <a:latin typeface="+mj-lt"/>
                        <a:ea typeface="Calibri"/>
                        <a:cs typeface="Vrinda"/>
                      </a:endParaRPr>
                    </a:p>
                  </a:txBody>
                  <a:tcPr marL="68580" marR="6858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IN" sz="2100" b="0" kern="1200" dirty="0" smtClean="0">
                          <a:solidFill>
                            <a:srgbClr val="023751"/>
                          </a:solidFill>
                          <a:effectLst/>
                          <a:latin typeface="+mj-lt"/>
                          <a:ea typeface="Calibri"/>
                          <a:cs typeface="Vrinda"/>
                        </a:rPr>
                        <a:t>DERMATOLOGY</a:t>
                      </a:r>
                    </a:p>
                  </a:txBody>
                  <a:tcPr marL="68580" marR="68580" marT="0" marB="0"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r>
              <a:tr h="314009">
                <a:tc vMerge="1">
                  <a:txBody>
                    <a:bodyPr/>
                    <a:lstStyle/>
                    <a:p>
                      <a:endParaRPr lang="en-IN"/>
                    </a:p>
                  </a:txBody>
                  <a:tcPr/>
                </a:tc>
                <a:tc vMerge="1">
                  <a:txBody>
                    <a:bodyPr/>
                    <a:lstStyle/>
                    <a:p>
                      <a:endParaRPr lang="en-IN"/>
                    </a:p>
                  </a:txBody>
                  <a:tcPr/>
                </a:tc>
                <a:tc>
                  <a:txBody>
                    <a:bodyPr/>
                    <a:lstStyle/>
                    <a:p>
                      <a:pPr algn="ctr">
                        <a:lnSpc>
                          <a:spcPct val="115000"/>
                        </a:lnSpc>
                        <a:spcAft>
                          <a:spcPts val="0"/>
                        </a:spcAft>
                      </a:pPr>
                      <a:endParaRPr lang="en-IN" sz="2100" b="0" dirty="0">
                        <a:solidFill>
                          <a:srgbClr val="023751"/>
                        </a:solidFill>
                        <a:effectLst/>
                        <a:latin typeface="+mj-lt"/>
                        <a:ea typeface="Calibri"/>
                        <a:cs typeface="Vrinda"/>
                      </a:endParaRPr>
                    </a:p>
                  </a:txBody>
                  <a:tcPr marL="68580" marR="6858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IN" sz="2100" b="0" kern="1200" dirty="0" smtClean="0">
                          <a:solidFill>
                            <a:srgbClr val="023751"/>
                          </a:solidFill>
                          <a:effectLst/>
                          <a:latin typeface="+mj-lt"/>
                          <a:ea typeface="Calibri"/>
                          <a:cs typeface="Vrinda"/>
                        </a:rPr>
                        <a:t>DENTISTRY</a:t>
                      </a:r>
                    </a:p>
                  </a:txBody>
                  <a:tcPr marL="68580" marR="68580" marT="0" marB="0"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r>
              <a:tr h="314009">
                <a:tc>
                  <a:txBody>
                    <a:bodyPr/>
                    <a:lstStyle/>
                    <a:p>
                      <a:pPr marL="108000">
                        <a:lnSpc>
                          <a:spcPct val="115000"/>
                        </a:lnSpc>
                        <a:spcAft>
                          <a:spcPts val="0"/>
                        </a:spcAft>
                      </a:pPr>
                      <a:endParaRPr lang="en-IN" sz="2100" b="0" dirty="0">
                        <a:solidFill>
                          <a:srgbClr val="023751"/>
                        </a:solidFill>
                        <a:effectLst/>
                        <a:latin typeface="+mj-lt"/>
                        <a:ea typeface="Calibri"/>
                        <a:cs typeface="Vrinda"/>
                      </a:endParaRPr>
                    </a:p>
                  </a:txBody>
                  <a:tcPr marL="68580" marR="68580" marT="0" marB="0" anchor="ctr">
                    <a:lnL w="1270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nSpc>
                          <a:spcPct val="115000"/>
                        </a:lnSpc>
                        <a:spcAft>
                          <a:spcPts val="0"/>
                        </a:spcAft>
                      </a:pPr>
                      <a:r>
                        <a:rPr lang="en-IN" sz="2100" b="0" kern="1200" dirty="0" smtClean="0">
                          <a:solidFill>
                            <a:srgbClr val="023751"/>
                          </a:solidFill>
                          <a:effectLst/>
                          <a:latin typeface="+mj-lt"/>
                          <a:ea typeface="Calibri"/>
                          <a:cs typeface="Vrinda"/>
                        </a:rPr>
                        <a:t>OPHTHALMOLOGY </a:t>
                      </a:r>
                    </a:p>
                  </a:txBody>
                  <a:tcPr marL="68580" marR="6858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spcAft>
                          <a:spcPts val="0"/>
                        </a:spcAft>
                      </a:pPr>
                      <a:endParaRPr lang="en-IN" sz="2100" b="0" dirty="0">
                        <a:solidFill>
                          <a:srgbClr val="023751"/>
                        </a:solidFill>
                        <a:effectLst/>
                        <a:latin typeface="+mj-lt"/>
                        <a:ea typeface="Calibri"/>
                        <a:cs typeface="Vrinda"/>
                      </a:endParaRPr>
                    </a:p>
                  </a:txBody>
                  <a:tcPr marL="68580" marR="6858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IN" sz="2100" b="0" kern="1200" dirty="0" smtClean="0">
                          <a:solidFill>
                            <a:srgbClr val="023751"/>
                          </a:solidFill>
                          <a:effectLst/>
                          <a:latin typeface="+mj-lt"/>
                          <a:ea typeface="Calibri"/>
                          <a:cs typeface="Vrinda"/>
                        </a:rPr>
                        <a:t>ENT</a:t>
                      </a:r>
                    </a:p>
                  </a:txBody>
                  <a:tcPr marL="68580" marR="68580" marT="0" marB="0"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r>
              <a:tr h="314009">
                <a:tc>
                  <a:txBody>
                    <a:bodyPr/>
                    <a:lstStyle/>
                    <a:p>
                      <a:pPr marL="108000">
                        <a:lnSpc>
                          <a:spcPct val="115000"/>
                        </a:lnSpc>
                        <a:spcAft>
                          <a:spcPts val="0"/>
                        </a:spcAft>
                      </a:pPr>
                      <a:endParaRPr lang="en-IN" sz="2100" b="0" dirty="0">
                        <a:solidFill>
                          <a:srgbClr val="023751"/>
                        </a:solidFill>
                        <a:effectLst/>
                        <a:latin typeface="+mj-lt"/>
                        <a:ea typeface="Calibri"/>
                        <a:cs typeface="Vrinda"/>
                      </a:endParaRPr>
                    </a:p>
                  </a:txBody>
                  <a:tcPr marL="68580" marR="68580" marT="0" marB="0" anchor="ctr">
                    <a:lnL w="1270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IN" sz="2100" b="0" kern="1200" dirty="0" smtClean="0">
                          <a:solidFill>
                            <a:srgbClr val="023751"/>
                          </a:solidFill>
                          <a:effectLst/>
                          <a:latin typeface="+mj-lt"/>
                          <a:ea typeface="Calibri"/>
                          <a:cs typeface="Vrinda"/>
                        </a:rPr>
                        <a:t>GASTROENTEROLOGY</a:t>
                      </a:r>
                    </a:p>
                  </a:txBody>
                  <a:tcPr marL="68580" marR="6858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spcAft>
                          <a:spcPts val="0"/>
                        </a:spcAft>
                      </a:pPr>
                      <a:endParaRPr lang="en-IN" sz="2100" b="0" dirty="0">
                        <a:solidFill>
                          <a:srgbClr val="023751"/>
                        </a:solidFill>
                        <a:effectLst/>
                        <a:latin typeface="+mj-lt"/>
                        <a:ea typeface="Calibri"/>
                        <a:cs typeface="Vrinda"/>
                      </a:endParaRPr>
                    </a:p>
                  </a:txBody>
                  <a:tcPr marL="68580" marR="6858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15000"/>
                        </a:lnSpc>
                        <a:spcAft>
                          <a:spcPts val="0"/>
                        </a:spcAft>
                      </a:pPr>
                      <a:endParaRPr lang="en-IN" sz="2100" b="0" kern="1200" dirty="0" smtClean="0">
                        <a:solidFill>
                          <a:srgbClr val="023751"/>
                        </a:solidFill>
                        <a:effectLst/>
                        <a:latin typeface="+mj-lt"/>
                        <a:ea typeface="Calibri"/>
                        <a:cs typeface="Vrinda"/>
                      </a:endParaRPr>
                    </a:p>
                  </a:txBody>
                  <a:tcPr marL="68580" marR="68580" marT="0" marB="0"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r>
              <a:tr h="314009">
                <a:tc>
                  <a:txBody>
                    <a:bodyPr/>
                    <a:lstStyle/>
                    <a:p>
                      <a:pPr marL="108000">
                        <a:lnSpc>
                          <a:spcPct val="115000"/>
                        </a:lnSpc>
                        <a:spcAft>
                          <a:spcPts val="0"/>
                        </a:spcAft>
                      </a:pPr>
                      <a:endParaRPr lang="en-IN" sz="2100" b="0" dirty="0">
                        <a:solidFill>
                          <a:srgbClr val="023751"/>
                        </a:solidFill>
                        <a:effectLst/>
                        <a:latin typeface="+mj-lt"/>
                        <a:ea typeface="Calibri"/>
                        <a:cs typeface="Vrinda"/>
                      </a:endParaRPr>
                    </a:p>
                  </a:txBody>
                  <a:tcPr marL="68580" marR="68580" marT="0" marB="0" anchor="ctr">
                    <a:lnL w="1270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nSpc>
                          <a:spcPct val="115000"/>
                        </a:lnSpc>
                        <a:spcAft>
                          <a:spcPts val="0"/>
                        </a:spcAft>
                      </a:pPr>
                      <a:endParaRPr lang="en-IN" sz="2100" b="0" dirty="0">
                        <a:solidFill>
                          <a:srgbClr val="023751"/>
                        </a:solidFill>
                        <a:effectLst/>
                        <a:latin typeface="+mj-lt"/>
                        <a:ea typeface="Calibri"/>
                        <a:cs typeface="Vrinda"/>
                      </a:endParaRPr>
                    </a:p>
                  </a:txBody>
                  <a:tcPr marL="68580" marR="6858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spcAft>
                          <a:spcPts val="0"/>
                        </a:spcAft>
                      </a:pPr>
                      <a:endParaRPr lang="en-IN" sz="2100" b="0" dirty="0">
                        <a:solidFill>
                          <a:srgbClr val="023751"/>
                        </a:solidFill>
                        <a:effectLst/>
                        <a:latin typeface="+mj-lt"/>
                        <a:ea typeface="Calibri"/>
                        <a:cs typeface="Vrinda"/>
                      </a:endParaRPr>
                    </a:p>
                  </a:txBody>
                  <a:tcPr marL="68580" marR="6858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endParaRPr lang="en-IN" sz="2100" b="0" kern="1200" dirty="0" smtClean="0">
                        <a:solidFill>
                          <a:srgbClr val="023751"/>
                        </a:solidFill>
                        <a:effectLst/>
                        <a:latin typeface="+mj-lt"/>
                        <a:ea typeface="Calibri"/>
                        <a:cs typeface="Vrinda"/>
                      </a:endParaRPr>
                    </a:p>
                  </a:txBody>
                  <a:tcPr marL="68580" marR="68580" marT="0" marB="0"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r>
              <a:tr h="314009">
                <a:tc>
                  <a:txBody>
                    <a:bodyPr/>
                    <a:lstStyle/>
                    <a:p>
                      <a:pPr marL="108000">
                        <a:lnSpc>
                          <a:spcPct val="115000"/>
                        </a:lnSpc>
                        <a:spcAft>
                          <a:spcPts val="0"/>
                        </a:spcAft>
                      </a:pPr>
                      <a:endParaRPr lang="en-IN" sz="2100" b="0" dirty="0">
                        <a:solidFill>
                          <a:srgbClr val="023751"/>
                        </a:solidFill>
                        <a:effectLst/>
                        <a:latin typeface="+mj-lt"/>
                        <a:ea typeface="Calibri"/>
                        <a:cs typeface="Vrinda"/>
                      </a:endParaRPr>
                    </a:p>
                  </a:txBody>
                  <a:tcPr marL="68580" marR="68580" marT="0" marB="0" anchor="ctr">
                    <a:lnL w="1270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nSpc>
                          <a:spcPct val="115000"/>
                        </a:lnSpc>
                        <a:spcAft>
                          <a:spcPts val="0"/>
                        </a:spcAft>
                      </a:pPr>
                      <a:endParaRPr lang="en-IN" sz="2100" b="0" dirty="0">
                        <a:solidFill>
                          <a:srgbClr val="023751"/>
                        </a:solidFill>
                        <a:effectLst/>
                        <a:latin typeface="+mj-lt"/>
                        <a:ea typeface="Calibri"/>
                        <a:cs typeface="Vrinda"/>
                      </a:endParaRPr>
                    </a:p>
                  </a:txBody>
                  <a:tcPr marL="68580" marR="6858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spcAft>
                          <a:spcPts val="0"/>
                        </a:spcAft>
                      </a:pPr>
                      <a:endParaRPr lang="en-IN" sz="2100" b="0" dirty="0">
                        <a:solidFill>
                          <a:srgbClr val="023751"/>
                        </a:solidFill>
                        <a:effectLst/>
                        <a:latin typeface="+mj-lt"/>
                        <a:ea typeface="Calibri"/>
                        <a:cs typeface="Vrinda"/>
                      </a:endParaRPr>
                    </a:p>
                  </a:txBody>
                  <a:tcPr marL="68580" marR="6858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spcAft>
                          <a:spcPts val="0"/>
                        </a:spcAft>
                      </a:pPr>
                      <a:endParaRPr lang="en-IN" sz="2100" b="0" dirty="0">
                        <a:solidFill>
                          <a:srgbClr val="023751"/>
                        </a:solidFill>
                        <a:effectLst/>
                        <a:latin typeface="+mj-lt"/>
                        <a:ea typeface="Calibri"/>
                        <a:cs typeface="Vrinda"/>
                      </a:endParaRPr>
                    </a:p>
                  </a:txBody>
                  <a:tcPr marL="68580" marR="68580" marT="0" marB="0"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r>
              <a:tr h="299057">
                <a:tc>
                  <a:txBody>
                    <a:bodyPr/>
                    <a:lstStyle/>
                    <a:p>
                      <a:pPr marL="108000">
                        <a:lnSpc>
                          <a:spcPct val="115000"/>
                        </a:lnSpc>
                        <a:spcAft>
                          <a:spcPts val="0"/>
                        </a:spcAft>
                      </a:pPr>
                      <a:endParaRPr lang="en-IN" sz="2000" b="0" dirty="0">
                        <a:solidFill>
                          <a:srgbClr val="023751"/>
                        </a:solidFill>
                        <a:effectLst/>
                        <a:latin typeface="+mj-lt"/>
                        <a:ea typeface="Calibri"/>
                        <a:cs typeface="Vrinda"/>
                      </a:endParaRPr>
                    </a:p>
                  </a:txBody>
                  <a:tcPr marL="68580" marR="68580" marT="0" marB="0" anchor="ctr">
                    <a:lnL w="1270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nSpc>
                          <a:spcPct val="115000"/>
                        </a:lnSpc>
                        <a:spcAft>
                          <a:spcPts val="0"/>
                        </a:spcAft>
                      </a:pPr>
                      <a:endParaRPr lang="en-IN" sz="2000" b="0" dirty="0">
                        <a:solidFill>
                          <a:srgbClr val="023751"/>
                        </a:solidFill>
                        <a:effectLst/>
                        <a:latin typeface="+mj-lt"/>
                        <a:ea typeface="Calibri"/>
                        <a:cs typeface="Vrinda"/>
                      </a:endParaRPr>
                    </a:p>
                  </a:txBody>
                  <a:tcPr marL="68580" marR="6858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spcAft>
                          <a:spcPts val="0"/>
                        </a:spcAft>
                      </a:pPr>
                      <a:endParaRPr lang="en-IN" sz="2000" b="0" dirty="0">
                        <a:solidFill>
                          <a:srgbClr val="023751"/>
                        </a:solidFill>
                        <a:effectLst/>
                        <a:latin typeface="+mj-lt"/>
                        <a:ea typeface="Calibri"/>
                        <a:cs typeface="Vrinda"/>
                      </a:endParaRPr>
                    </a:p>
                  </a:txBody>
                  <a:tcPr marL="68580" marR="6858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spcAft>
                          <a:spcPts val="0"/>
                        </a:spcAft>
                      </a:pPr>
                      <a:endParaRPr lang="en-IN" sz="2000" b="0" dirty="0">
                        <a:solidFill>
                          <a:srgbClr val="023751"/>
                        </a:solidFill>
                        <a:effectLst/>
                        <a:latin typeface="+mj-lt"/>
                        <a:ea typeface="Calibri"/>
                        <a:cs typeface="Vrinda"/>
                      </a:endParaRPr>
                    </a:p>
                  </a:txBody>
                  <a:tcPr marL="68580" marR="68580" marT="0" marB="0"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5" name="Oval 4"/>
          <p:cNvSpPr/>
          <p:nvPr/>
        </p:nvSpPr>
        <p:spPr>
          <a:xfrm>
            <a:off x="611560" y="1365730"/>
            <a:ext cx="143651" cy="143651"/>
          </a:xfrm>
          <a:prstGeom prst="ellipse">
            <a:avLst/>
          </a:prstGeom>
          <a:solidFill>
            <a:srgbClr val="A0CD52"/>
          </a:solidFill>
          <a:ln>
            <a:solidFill>
              <a:srgbClr val="023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 name="Oval 5"/>
          <p:cNvSpPr/>
          <p:nvPr/>
        </p:nvSpPr>
        <p:spPr>
          <a:xfrm>
            <a:off x="611560" y="1716604"/>
            <a:ext cx="143651" cy="143651"/>
          </a:xfrm>
          <a:prstGeom prst="ellipse">
            <a:avLst/>
          </a:prstGeom>
          <a:solidFill>
            <a:srgbClr val="A0CD52"/>
          </a:solidFill>
          <a:ln>
            <a:solidFill>
              <a:srgbClr val="023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7" name="Oval 6"/>
          <p:cNvSpPr/>
          <p:nvPr/>
        </p:nvSpPr>
        <p:spPr>
          <a:xfrm>
            <a:off x="611560" y="2439618"/>
            <a:ext cx="143651" cy="143651"/>
          </a:xfrm>
          <a:prstGeom prst="ellipse">
            <a:avLst/>
          </a:prstGeom>
          <a:solidFill>
            <a:srgbClr val="A0CD52"/>
          </a:solidFill>
          <a:ln>
            <a:solidFill>
              <a:srgbClr val="023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0" name="Oval 9"/>
          <p:cNvSpPr/>
          <p:nvPr/>
        </p:nvSpPr>
        <p:spPr>
          <a:xfrm>
            <a:off x="571472" y="3429000"/>
            <a:ext cx="143651" cy="143651"/>
          </a:xfrm>
          <a:prstGeom prst="ellipse">
            <a:avLst/>
          </a:prstGeom>
          <a:solidFill>
            <a:srgbClr val="A0CD52"/>
          </a:solidFill>
          <a:ln>
            <a:solidFill>
              <a:srgbClr val="023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1" name="Oval 10"/>
          <p:cNvSpPr/>
          <p:nvPr/>
        </p:nvSpPr>
        <p:spPr>
          <a:xfrm>
            <a:off x="571472" y="3929066"/>
            <a:ext cx="143651" cy="143651"/>
          </a:xfrm>
          <a:prstGeom prst="ellipse">
            <a:avLst/>
          </a:prstGeom>
          <a:solidFill>
            <a:srgbClr val="A0CD52"/>
          </a:solidFill>
          <a:ln>
            <a:solidFill>
              <a:srgbClr val="023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3" name="Oval 12"/>
          <p:cNvSpPr/>
          <p:nvPr/>
        </p:nvSpPr>
        <p:spPr>
          <a:xfrm>
            <a:off x="571472" y="4286256"/>
            <a:ext cx="143651" cy="143651"/>
          </a:xfrm>
          <a:prstGeom prst="ellipse">
            <a:avLst/>
          </a:prstGeom>
          <a:solidFill>
            <a:srgbClr val="A0CD52"/>
          </a:solidFill>
          <a:ln>
            <a:solidFill>
              <a:srgbClr val="023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4" name="Oval 13"/>
          <p:cNvSpPr/>
          <p:nvPr/>
        </p:nvSpPr>
        <p:spPr>
          <a:xfrm>
            <a:off x="611560" y="5002064"/>
            <a:ext cx="143651" cy="143651"/>
          </a:xfrm>
          <a:prstGeom prst="ellipse">
            <a:avLst/>
          </a:prstGeom>
          <a:solidFill>
            <a:srgbClr val="A0CD52"/>
          </a:solidFill>
          <a:ln>
            <a:solidFill>
              <a:srgbClr val="023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5" name="Oval 14"/>
          <p:cNvSpPr/>
          <p:nvPr/>
        </p:nvSpPr>
        <p:spPr>
          <a:xfrm>
            <a:off x="4885848" y="1365730"/>
            <a:ext cx="143651" cy="143651"/>
          </a:xfrm>
          <a:prstGeom prst="ellipse">
            <a:avLst/>
          </a:prstGeom>
          <a:solidFill>
            <a:srgbClr val="A0CD52"/>
          </a:solidFill>
          <a:ln>
            <a:solidFill>
              <a:srgbClr val="023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6" name="Oval 15"/>
          <p:cNvSpPr/>
          <p:nvPr/>
        </p:nvSpPr>
        <p:spPr>
          <a:xfrm>
            <a:off x="4885848" y="1716604"/>
            <a:ext cx="143651" cy="143651"/>
          </a:xfrm>
          <a:prstGeom prst="ellipse">
            <a:avLst/>
          </a:prstGeom>
          <a:solidFill>
            <a:srgbClr val="A0CD52"/>
          </a:solidFill>
          <a:ln>
            <a:solidFill>
              <a:srgbClr val="023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7" name="Oval 16"/>
          <p:cNvSpPr/>
          <p:nvPr/>
        </p:nvSpPr>
        <p:spPr>
          <a:xfrm>
            <a:off x="4885848" y="2439618"/>
            <a:ext cx="143651" cy="143651"/>
          </a:xfrm>
          <a:prstGeom prst="ellipse">
            <a:avLst/>
          </a:prstGeom>
          <a:solidFill>
            <a:srgbClr val="A0CD52"/>
          </a:solidFill>
          <a:ln>
            <a:solidFill>
              <a:srgbClr val="023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8" name="Oval 17"/>
          <p:cNvSpPr/>
          <p:nvPr/>
        </p:nvSpPr>
        <p:spPr>
          <a:xfrm>
            <a:off x="4885848" y="2790492"/>
            <a:ext cx="143651" cy="143651"/>
          </a:xfrm>
          <a:prstGeom prst="ellipse">
            <a:avLst/>
          </a:prstGeom>
          <a:solidFill>
            <a:srgbClr val="A0CD52"/>
          </a:solidFill>
          <a:ln>
            <a:solidFill>
              <a:srgbClr val="023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0" name="Oval 19"/>
          <p:cNvSpPr/>
          <p:nvPr/>
        </p:nvSpPr>
        <p:spPr>
          <a:xfrm>
            <a:off x="4857752" y="3214686"/>
            <a:ext cx="143651" cy="143651"/>
          </a:xfrm>
          <a:prstGeom prst="ellipse">
            <a:avLst/>
          </a:prstGeom>
          <a:solidFill>
            <a:srgbClr val="A0CD52"/>
          </a:solidFill>
          <a:ln>
            <a:solidFill>
              <a:srgbClr val="023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1" name="Oval 20"/>
          <p:cNvSpPr/>
          <p:nvPr/>
        </p:nvSpPr>
        <p:spPr>
          <a:xfrm>
            <a:off x="4885848" y="3906911"/>
            <a:ext cx="143651" cy="143651"/>
          </a:xfrm>
          <a:prstGeom prst="ellipse">
            <a:avLst/>
          </a:prstGeom>
          <a:solidFill>
            <a:srgbClr val="A0CD52"/>
          </a:solidFill>
          <a:ln>
            <a:solidFill>
              <a:srgbClr val="023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2" name="Oval 21"/>
          <p:cNvSpPr/>
          <p:nvPr/>
        </p:nvSpPr>
        <p:spPr>
          <a:xfrm>
            <a:off x="4885848" y="4257785"/>
            <a:ext cx="143651" cy="143651"/>
          </a:xfrm>
          <a:prstGeom prst="ellipse">
            <a:avLst/>
          </a:prstGeom>
          <a:solidFill>
            <a:srgbClr val="A0CD52"/>
          </a:solidFill>
          <a:ln>
            <a:solidFill>
              <a:srgbClr val="023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3" name="Oval 22"/>
          <p:cNvSpPr/>
          <p:nvPr/>
        </p:nvSpPr>
        <p:spPr>
          <a:xfrm>
            <a:off x="4885848" y="4651190"/>
            <a:ext cx="143651" cy="143651"/>
          </a:xfrm>
          <a:prstGeom prst="ellipse">
            <a:avLst/>
          </a:prstGeom>
          <a:solidFill>
            <a:srgbClr val="A0CD52"/>
          </a:solidFill>
          <a:ln>
            <a:solidFill>
              <a:srgbClr val="023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4" name="Oval 23"/>
          <p:cNvSpPr/>
          <p:nvPr/>
        </p:nvSpPr>
        <p:spPr>
          <a:xfrm>
            <a:off x="642910" y="5429264"/>
            <a:ext cx="143651" cy="143651"/>
          </a:xfrm>
          <a:prstGeom prst="ellipse">
            <a:avLst/>
          </a:prstGeom>
          <a:solidFill>
            <a:srgbClr val="A0CD52"/>
          </a:solidFill>
          <a:ln>
            <a:solidFill>
              <a:srgbClr val="023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5" name="Oval 24"/>
          <p:cNvSpPr/>
          <p:nvPr/>
        </p:nvSpPr>
        <p:spPr>
          <a:xfrm>
            <a:off x="4857752" y="5072074"/>
            <a:ext cx="143651" cy="143651"/>
          </a:xfrm>
          <a:prstGeom prst="ellipse">
            <a:avLst/>
          </a:prstGeom>
          <a:solidFill>
            <a:srgbClr val="A0CD52"/>
          </a:solidFill>
          <a:ln>
            <a:solidFill>
              <a:srgbClr val="023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val="13001110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3" name="Group 4"/>
          <p:cNvGrpSpPr/>
          <p:nvPr/>
        </p:nvGrpSpPr>
        <p:grpSpPr>
          <a:xfrm>
            <a:off x="2771800" y="3573016"/>
            <a:ext cx="5806264" cy="1728192"/>
            <a:chOff x="2294128" y="3140968"/>
            <a:chExt cx="5806264" cy="1728192"/>
          </a:xfrm>
        </p:grpSpPr>
        <p:sp>
          <p:nvSpPr>
            <p:cNvPr id="6" name="Rectangle 5"/>
            <p:cNvSpPr/>
            <p:nvPr/>
          </p:nvSpPr>
          <p:spPr>
            <a:xfrm>
              <a:off x="2915816" y="3140968"/>
              <a:ext cx="5184576" cy="1512168"/>
            </a:xfrm>
            <a:prstGeom prst="rect">
              <a:avLst/>
            </a:prstGeom>
            <a:solidFill>
              <a:srgbClr val="0237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p:cNvSpPr/>
            <p:nvPr/>
          </p:nvSpPr>
          <p:spPr>
            <a:xfrm flipV="1">
              <a:off x="2294128" y="4653136"/>
              <a:ext cx="621688" cy="216024"/>
            </a:xfrm>
            <a:prstGeom prst="rect">
              <a:avLst/>
            </a:prstGeom>
            <a:solidFill>
              <a:srgbClr val="0237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8" name="Title 1"/>
          <p:cNvSpPr>
            <a:spLocks noGrp="1"/>
          </p:cNvSpPr>
          <p:nvPr>
            <p:ph type="ctrTitle"/>
          </p:nvPr>
        </p:nvSpPr>
        <p:spPr>
          <a:xfrm>
            <a:off x="3851920" y="3356992"/>
            <a:ext cx="4392488" cy="1944216"/>
          </a:xfrm>
        </p:spPr>
        <p:txBody>
          <a:bodyPr>
            <a:normAutofit/>
          </a:bodyPr>
          <a:lstStyle/>
          <a:p>
            <a:pPr algn="l"/>
            <a:r>
              <a:rPr lang="en-IN" b="1" dirty="0" smtClean="0">
                <a:solidFill>
                  <a:schemeClr val="bg1"/>
                </a:solidFill>
                <a:latin typeface="Gotham" panose="02000804040000020004" pitchFamily="2" charset="0"/>
              </a:rPr>
              <a:t>OUR SERVICES</a:t>
            </a:r>
            <a:endParaRPr lang="en-IN" b="1" dirty="0">
              <a:solidFill>
                <a:schemeClr val="bg1"/>
              </a:solidFill>
              <a:latin typeface="Gotham" panose="02000804040000020004" pitchFamily="2" charset="0"/>
            </a:endParaRPr>
          </a:p>
        </p:txBody>
      </p:sp>
    </p:spTree>
    <p:extLst>
      <p:ext uri="{BB962C8B-B14F-4D97-AF65-F5344CB8AC3E}">
        <p14:creationId xmlns:p14="http://schemas.microsoft.com/office/powerpoint/2010/main" val="22140858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3" name="Group 3"/>
          <p:cNvGrpSpPr/>
          <p:nvPr/>
        </p:nvGrpSpPr>
        <p:grpSpPr>
          <a:xfrm>
            <a:off x="611560" y="1196752"/>
            <a:ext cx="5094816" cy="4510256"/>
            <a:chOff x="2024592" y="1485742"/>
            <a:chExt cx="5094816" cy="4510256"/>
          </a:xfrm>
        </p:grpSpPr>
        <p:grpSp>
          <p:nvGrpSpPr>
            <p:cNvPr id="4" name="Group 2"/>
            <p:cNvGrpSpPr/>
            <p:nvPr/>
          </p:nvGrpSpPr>
          <p:grpSpPr>
            <a:xfrm>
              <a:off x="2024592" y="1485742"/>
              <a:ext cx="5094816" cy="3124305"/>
              <a:chOff x="5237824" y="2659255"/>
              <a:chExt cx="5094816" cy="3124305"/>
            </a:xfrm>
          </p:grpSpPr>
          <p:grpSp>
            <p:nvGrpSpPr>
              <p:cNvPr id="5" name="Group 4"/>
              <p:cNvGrpSpPr/>
              <p:nvPr/>
            </p:nvGrpSpPr>
            <p:grpSpPr>
              <a:xfrm>
                <a:off x="5237824" y="2659255"/>
                <a:ext cx="4014696" cy="381105"/>
                <a:chOff x="5021800" y="2522455"/>
                <a:chExt cx="4014696" cy="381105"/>
              </a:xfrm>
            </p:grpSpPr>
            <p:sp>
              <p:nvSpPr>
                <p:cNvPr id="6" name="Oval 5"/>
                <p:cNvSpPr/>
                <p:nvPr/>
              </p:nvSpPr>
              <p:spPr>
                <a:xfrm>
                  <a:off x="5021800" y="2641183"/>
                  <a:ext cx="143651" cy="143651"/>
                </a:xfrm>
                <a:prstGeom prst="ellipse">
                  <a:avLst/>
                </a:prstGeom>
                <a:solidFill>
                  <a:srgbClr val="A0CD52"/>
                </a:solidFill>
                <a:ln>
                  <a:solidFill>
                    <a:srgbClr val="023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000">
                    <a:latin typeface="+mj-lt"/>
                  </a:endParaRPr>
                </a:p>
              </p:txBody>
            </p:sp>
            <p:sp>
              <p:nvSpPr>
                <p:cNvPr id="7" name="Title 1"/>
                <p:cNvSpPr txBox="1">
                  <a:spLocks/>
                </p:cNvSpPr>
                <p:nvPr/>
              </p:nvSpPr>
              <p:spPr>
                <a:xfrm>
                  <a:off x="5292080" y="2522455"/>
                  <a:ext cx="3744416" cy="38110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2000" dirty="0" smtClean="0">
                      <a:solidFill>
                        <a:srgbClr val="023751"/>
                      </a:solidFill>
                    </a:rPr>
                    <a:t>Ambulance</a:t>
                  </a:r>
                  <a:endParaRPr lang="en-IN" sz="2000" dirty="0">
                    <a:solidFill>
                      <a:srgbClr val="023751"/>
                    </a:solidFill>
                  </a:endParaRPr>
                </a:p>
              </p:txBody>
            </p:sp>
          </p:grpSp>
          <p:grpSp>
            <p:nvGrpSpPr>
              <p:cNvPr id="8" name="Group 7"/>
              <p:cNvGrpSpPr/>
              <p:nvPr/>
            </p:nvGrpSpPr>
            <p:grpSpPr>
              <a:xfrm>
                <a:off x="5237824" y="3116455"/>
                <a:ext cx="3222608" cy="381105"/>
                <a:chOff x="5021800" y="2522455"/>
                <a:chExt cx="3222608" cy="381105"/>
              </a:xfrm>
            </p:grpSpPr>
            <p:sp>
              <p:nvSpPr>
                <p:cNvPr id="9" name="Oval 8"/>
                <p:cNvSpPr/>
                <p:nvPr/>
              </p:nvSpPr>
              <p:spPr>
                <a:xfrm>
                  <a:off x="5021800" y="2641183"/>
                  <a:ext cx="143651" cy="143651"/>
                </a:xfrm>
                <a:prstGeom prst="ellipse">
                  <a:avLst/>
                </a:prstGeom>
                <a:solidFill>
                  <a:srgbClr val="A0CD52"/>
                </a:solidFill>
                <a:ln>
                  <a:solidFill>
                    <a:srgbClr val="023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000">
                    <a:latin typeface="+mj-lt"/>
                  </a:endParaRPr>
                </a:p>
              </p:txBody>
            </p:sp>
            <p:sp>
              <p:nvSpPr>
                <p:cNvPr id="10" name="Title 1"/>
                <p:cNvSpPr txBox="1">
                  <a:spLocks/>
                </p:cNvSpPr>
                <p:nvPr/>
              </p:nvSpPr>
              <p:spPr>
                <a:xfrm>
                  <a:off x="5292080" y="2522455"/>
                  <a:ext cx="2952328" cy="381105"/>
                </a:xfrm>
                <a:prstGeom prst="rect">
                  <a:avLst/>
                </a:prstGeom>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2000" dirty="0">
                      <a:solidFill>
                        <a:srgbClr val="023751"/>
                      </a:solidFill>
                    </a:rPr>
                    <a:t>Blood Bank</a:t>
                  </a:r>
                </a:p>
              </p:txBody>
            </p:sp>
          </p:grpSp>
          <p:grpSp>
            <p:nvGrpSpPr>
              <p:cNvPr id="11" name="Group 10"/>
              <p:cNvGrpSpPr/>
              <p:nvPr/>
            </p:nvGrpSpPr>
            <p:grpSpPr>
              <a:xfrm>
                <a:off x="5237824" y="3573655"/>
                <a:ext cx="4158712" cy="381105"/>
                <a:chOff x="5021800" y="2522455"/>
                <a:chExt cx="4158712" cy="381105"/>
              </a:xfrm>
            </p:grpSpPr>
            <p:sp>
              <p:nvSpPr>
                <p:cNvPr id="12" name="Oval 11"/>
                <p:cNvSpPr/>
                <p:nvPr/>
              </p:nvSpPr>
              <p:spPr>
                <a:xfrm>
                  <a:off x="5021800" y="2641183"/>
                  <a:ext cx="143651" cy="143651"/>
                </a:xfrm>
                <a:prstGeom prst="ellipse">
                  <a:avLst/>
                </a:prstGeom>
                <a:solidFill>
                  <a:srgbClr val="A0CD52"/>
                </a:solidFill>
                <a:ln>
                  <a:solidFill>
                    <a:srgbClr val="023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000">
                    <a:latin typeface="+mj-lt"/>
                  </a:endParaRPr>
                </a:p>
              </p:txBody>
            </p:sp>
            <p:sp>
              <p:nvSpPr>
                <p:cNvPr id="13" name="Title 1"/>
                <p:cNvSpPr txBox="1">
                  <a:spLocks/>
                </p:cNvSpPr>
                <p:nvPr/>
              </p:nvSpPr>
              <p:spPr>
                <a:xfrm>
                  <a:off x="5292080" y="2522455"/>
                  <a:ext cx="3888432" cy="38110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2000" dirty="0">
                      <a:solidFill>
                        <a:srgbClr val="023751"/>
                      </a:solidFill>
                    </a:rPr>
                    <a:t>Cath Lab</a:t>
                  </a:r>
                </a:p>
              </p:txBody>
            </p:sp>
          </p:grpSp>
          <p:grpSp>
            <p:nvGrpSpPr>
              <p:cNvPr id="14" name="Group 13"/>
              <p:cNvGrpSpPr/>
              <p:nvPr/>
            </p:nvGrpSpPr>
            <p:grpSpPr>
              <a:xfrm>
                <a:off x="5237824" y="4030855"/>
                <a:ext cx="5094816" cy="381105"/>
                <a:chOff x="5021800" y="2522455"/>
                <a:chExt cx="5094816" cy="381105"/>
              </a:xfrm>
            </p:grpSpPr>
            <p:sp>
              <p:nvSpPr>
                <p:cNvPr id="15" name="Oval 14"/>
                <p:cNvSpPr/>
                <p:nvPr/>
              </p:nvSpPr>
              <p:spPr>
                <a:xfrm>
                  <a:off x="5021800" y="2641183"/>
                  <a:ext cx="143651" cy="143651"/>
                </a:xfrm>
                <a:prstGeom prst="ellipse">
                  <a:avLst/>
                </a:prstGeom>
                <a:solidFill>
                  <a:srgbClr val="A0CD52"/>
                </a:solidFill>
                <a:ln>
                  <a:solidFill>
                    <a:srgbClr val="023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000">
                    <a:latin typeface="+mj-lt"/>
                  </a:endParaRPr>
                </a:p>
              </p:txBody>
            </p:sp>
            <p:sp>
              <p:nvSpPr>
                <p:cNvPr id="16" name="Title 1"/>
                <p:cNvSpPr txBox="1">
                  <a:spLocks/>
                </p:cNvSpPr>
                <p:nvPr/>
              </p:nvSpPr>
              <p:spPr>
                <a:xfrm>
                  <a:off x="5292080" y="2522455"/>
                  <a:ext cx="4824536" cy="381105"/>
                </a:xfrm>
                <a:prstGeom prst="rect">
                  <a:avLst/>
                </a:prstGeom>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2000" dirty="0">
                      <a:solidFill>
                        <a:srgbClr val="023751"/>
                      </a:solidFill>
                    </a:rPr>
                    <a:t>Dialysis</a:t>
                  </a:r>
                </a:p>
              </p:txBody>
            </p:sp>
          </p:grpSp>
          <p:grpSp>
            <p:nvGrpSpPr>
              <p:cNvPr id="17" name="Group 16"/>
              <p:cNvGrpSpPr/>
              <p:nvPr/>
            </p:nvGrpSpPr>
            <p:grpSpPr>
              <a:xfrm>
                <a:off x="5237824" y="4488055"/>
                <a:ext cx="3222608" cy="381105"/>
                <a:chOff x="5021800" y="2522455"/>
                <a:chExt cx="3222608" cy="381105"/>
              </a:xfrm>
            </p:grpSpPr>
            <p:sp>
              <p:nvSpPr>
                <p:cNvPr id="18" name="Oval 17"/>
                <p:cNvSpPr/>
                <p:nvPr/>
              </p:nvSpPr>
              <p:spPr>
                <a:xfrm>
                  <a:off x="5021800" y="2641183"/>
                  <a:ext cx="143651" cy="143651"/>
                </a:xfrm>
                <a:prstGeom prst="ellipse">
                  <a:avLst/>
                </a:prstGeom>
                <a:solidFill>
                  <a:srgbClr val="A0CD52"/>
                </a:solidFill>
                <a:ln>
                  <a:solidFill>
                    <a:srgbClr val="023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000">
                    <a:latin typeface="+mj-lt"/>
                  </a:endParaRPr>
                </a:p>
              </p:txBody>
            </p:sp>
            <p:sp>
              <p:nvSpPr>
                <p:cNvPr id="19" name="Title 1"/>
                <p:cNvSpPr txBox="1">
                  <a:spLocks/>
                </p:cNvSpPr>
                <p:nvPr/>
              </p:nvSpPr>
              <p:spPr>
                <a:xfrm>
                  <a:off x="5292080" y="2522455"/>
                  <a:ext cx="2952328" cy="381105"/>
                </a:xfrm>
                <a:prstGeom prst="rect">
                  <a:avLst/>
                </a:prstGeom>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2000" dirty="0">
                      <a:solidFill>
                        <a:srgbClr val="023751"/>
                      </a:solidFill>
                    </a:rPr>
                    <a:t>Emergency </a:t>
                  </a:r>
                </a:p>
              </p:txBody>
            </p:sp>
          </p:grpSp>
          <p:grpSp>
            <p:nvGrpSpPr>
              <p:cNvPr id="21" name="Group 22"/>
              <p:cNvGrpSpPr/>
              <p:nvPr/>
            </p:nvGrpSpPr>
            <p:grpSpPr>
              <a:xfrm>
                <a:off x="5237824" y="4945255"/>
                <a:ext cx="4158712" cy="381105"/>
                <a:chOff x="5021800" y="2522455"/>
                <a:chExt cx="4158712" cy="381105"/>
              </a:xfrm>
            </p:grpSpPr>
            <p:sp>
              <p:nvSpPr>
                <p:cNvPr id="24" name="Oval 23"/>
                <p:cNvSpPr/>
                <p:nvPr/>
              </p:nvSpPr>
              <p:spPr>
                <a:xfrm>
                  <a:off x="5021800" y="2641183"/>
                  <a:ext cx="143651" cy="143651"/>
                </a:xfrm>
                <a:prstGeom prst="ellipse">
                  <a:avLst/>
                </a:prstGeom>
                <a:solidFill>
                  <a:srgbClr val="A0CD52"/>
                </a:solidFill>
                <a:ln>
                  <a:solidFill>
                    <a:srgbClr val="023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000">
                    <a:latin typeface="+mj-lt"/>
                  </a:endParaRPr>
                </a:p>
              </p:txBody>
            </p:sp>
            <p:sp>
              <p:nvSpPr>
                <p:cNvPr id="25" name="Title 1"/>
                <p:cNvSpPr txBox="1">
                  <a:spLocks/>
                </p:cNvSpPr>
                <p:nvPr/>
              </p:nvSpPr>
              <p:spPr>
                <a:xfrm>
                  <a:off x="5292080" y="2522455"/>
                  <a:ext cx="3888432" cy="381105"/>
                </a:xfrm>
                <a:prstGeom prst="rect">
                  <a:avLst/>
                </a:prstGeom>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2000" dirty="0">
                      <a:solidFill>
                        <a:srgbClr val="023751"/>
                      </a:solidFill>
                    </a:rPr>
                    <a:t>Laboratory </a:t>
                  </a:r>
                </a:p>
              </p:txBody>
            </p:sp>
          </p:grpSp>
          <p:grpSp>
            <p:nvGrpSpPr>
              <p:cNvPr id="22" name="Group 25"/>
              <p:cNvGrpSpPr/>
              <p:nvPr/>
            </p:nvGrpSpPr>
            <p:grpSpPr>
              <a:xfrm>
                <a:off x="5237824" y="5402455"/>
                <a:ext cx="3726664" cy="381105"/>
                <a:chOff x="5021800" y="2522455"/>
                <a:chExt cx="3726664" cy="381105"/>
              </a:xfrm>
            </p:grpSpPr>
            <p:sp>
              <p:nvSpPr>
                <p:cNvPr id="27" name="Oval 26"/>
                <p:cNvSpPr/>
                <p:nvPr/>
              </p:nvSpPr>
              <p:spPr>
                <a:xfrm>
                  <a:off x="5021800" y="2641183"/>
                  <a:ext cx="143651" cy="143651"/>
                </a:xfrm>
                <a:prstGeom prst="ellipse">
                  <a:avLst/>
                </a:prstGeom>
                <a:solidFill>
                  <a:srgbClr val="A0CD52"/>
                </a:solidFill>
                <a:ln>
                  <a:solidFill>
                    <a:srgbClr val="023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000">
                    <a:latin typeface="+mj-lt"/>
                  </a:endParaRPr>
                </a:p>
              </p:txBody>
            </p:sp>
            <p:sp>
              <p:nvSpPr>
                <p:cNvPr id="28" name="Title 1"/>
                <p:cNvSpPr txBox="1">
                  <a:spLocks/>
                </p:cNvSpPr>
                <p:nvPr/>
              </p:nvSpPr>
              <p:spPr>
                <a:xfrm>
                  <a:off x="5292080" y="2522455"/>
                  <a:ext cx="3456384" cy="381105"/>
                </a:xfrm>
                <a:prstGeom prst="rect">
                  <a:avLst/>
                </a:prstGeom>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2000" dirty="0">
                      <a:solidFill>
                        <a:srgbClr val="023751"/>
                      </a:solidFill>
                    </a:rPr>
                    <a:t>Pharmacy</a:t>
                  </a:r>
                </a:p>
              </p:txBody>
            </p:sp>
          </p:grpSp>
        </p:grpSp>
        <p:grpSp>
          <p:nvGrpSpPr>
            <p:cNvPr id="23" name="Group 30"/>
            <p:cNvGrpSpPr/>
            <p:nvPr/>
          </p:nvGrpSpPr>
          <p:grpSpPr>
            <a:xfrm>
              <a:off x="2024592" y="4686142"/>
              <a:ext cx="3222608" cy="1309856"/>
              <a:chOff x="5021800" y="2522455"/>
              <a:chExt cx="3222608" cy="1309856"/>
            </a:xfrm>
          </p:grpSpPr>
          <p:sp>
            <p:nvSpPr>
              <p:cNvPr id="48" name="Oval 47"/>
              <p:cNvSpPr/>
              <p:nvPr/>
            </p:nvSpPr>
            <p:spPr>
              <a:xfrm>
                <a:off x="5021800" y="2641183"/>
                <a:ext cx="143651" cy="143651"/>
              </a:xfrm>
              <a:prstGeom prst="ellipse">
                <a:avLst/>
              </a:prstGeom>
              <a:solidFill>
                <a:srgbClr val="A0CD52"/>
              </a:solidFill>
              <a:ln>
                <a:solidFill>
                  <a:srgbClr val="023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000">
                  <a:latin typeface="+mj-lt"/>
                </a:endParaRPr>
              </a:p>
            </p:txBody>
          </p:sp>
          <p:sp>
            <p:nvSpPr>
              <p:cNvPr id="49" name="Title 1"/>
              <p:cNvSpPr txBox="1">
                <a:spLocks/>
              </p:cNvSpPr>
              <p:nvPr/>
            </p:nvSpPr>
            <p:spPr>
              <a:xfrm>
                <a:off x="5292080" y="2522455"/>
                <a:ext cx="2952328" cy="38110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2000" dirty="0">
                    <a:solidFill>
                      <a:srgbClr val="023751"/>
                    </a:solidFill>
                  </a:rPr>
                  <a:t>Radiology</a:t>
                </a:r>
              </a:p>
            </p:txBody>
          </p:sp>
          <p:sp>
            <p:nvSpPr>
              <p:cNvPr id="52" name="Title 1"/>
              <p:cNvSpPr txBox="1">
                <a:spLocks/>
              </p:cNvSpPr>
              <p:nvPr/>
            </p:nvSpPr>
            <p:spPr>
              <a:xfrm>
                <a:off x="5292080" y="2972831"/>
                <a:ext cx="2952328" cy="38110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2000" dirty="0">
                    <a:solidFill>
                      <a:srgbClr val="023751"/>
                    </a:solidFill>
                  </a:rPr>
                  <a:t>Critical Care &amp; Burn </a:t>
                </a:r>
                <a:r>
                  <a:rPr lang="en-IN" sz="2000" dirty="0" smtClean="0">
                    <a:solidFill>
                      <a:srgbClr val="023751"/>
                    </a:solidFill>
                  </a:rPr>
                  <a:t>Unit</a:t>
                </a:r>
                <a:endParaRPr lang="en-IN" sz="2000" dirty="0">
                  <a:solidFill>
                    <a:srgbClr val="023751"/>
                  </a:solidFill>
                </a:endParaRPr>
              </a:p>
            </p:txBody>
          </p:sp>
          <p:sp>
            <p:nvSpPr>
              <p:cNvPr id="53" name="Oval 52"/>
              <p:cNvSpPr/>
              <p:nvPr/>
            </p:nvSpPr>
            <p:spPr>
              <a:xfrm>
                <a:off x="5021800" y="3091559"/>
                <a:ext cx="143651" cy="143651"/>
              </a:xfrm>
              <a:prstGeom prst="ellipse">
                <a:avLst/>
              </a:prstGeom>
              <a:solidFill>
                <a:srgbClr val="A0CD52"/>
              </a:solidFill>
              <a:ln>
                <a:solidFill>
                  <a:srgbClr val="023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000">
                  <a:latin typeface="+mj-lt"/>
                </a:endParaRPr>
              </a:p>
            </p:txBody>
          </p:sp>
          <p:sp>
            <p:nvSpPr>
              <p:cNvPr id="32" name="Title 1"/>
              <p:cNvSpPr txBox="1">
                <a:spLocks/>
              </p:cNvSpPr>
              <p:nvPr/>
            </p:nvSpPr>
            <p:spPr>
              <a:xfrm>
                <a:off x="5292080" y="3451206"/>
                <a:ext cx="2952328" cy="38110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2000" dirty="0" smtClean="0">
                    <a:solidFill>
                      <a:srgbClr val="023751"/>
                    </a:solidFill>
                  </a:rPr>
                  <a:t>Cafeteria</a:t>
                </a:r>
                <a:endParaRPr lang="en-IN" sz="2000" dirty="0">
                  <a:solidFill>
                    <a:srgbClr val="023751"/>
                  </a:solidFill>
                </a:endParaRPr>
              </a:p>
            </p:txBody>
          </p:sp>
          <p:sp>
            <p:nvSpPr>
              <p:cNvPr id="33" name="Oval 32"/>
              <p:cNvSpPr/>
              <p:nvPr/>
            </p:nvSpPr>
            <p:spPr>
              <a:xfrm>
                <a:off x="5021800" y="3569932"/>
                <a:ext cx="143651" cy="143651"/>
              </a:xfrm>
              <a:prstGeom prst="ellipse">
                <a:avLst/>
              </a:prstGeom>
              <a:solidFill>
                <a:srgbClr val="A0CD52"/>
              </a:solidFill>
              <a:ln>
                <a:solidFill>
                  <a:srgbClr val="023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000">
                  <a:latin typeface="+mj-lt"/>
                </a:endParaRPr>
              </a:p>
            </p:txBody>
          </p:sp>
        </p:grpSp>
      </p:grpSp>
      <p:pic>
        <p:nvPicPr>
          <p:cNvPr id="20" name="Picture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80111" y="1268760"/>
            <a:ext cx="2799613" cy="4199420"/>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8893413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467544" y="1458599"/>
            <a:ext cx="8424936" cy="1178313"/>
          </a:xfrm>
        </p:spPr>
        <p:txBody>
          <a:bodyPr>
            <a:normAutofit/>
          </a:bodyPr>
          <a:lstStyle/>
          <a:p>
            <a:pPr algn="l"/>
            <a:r>
              <a:rPr lang="en-IN" sz="2000" dirty="0" smtClean="0">
                <a:solidFill>
                  <a:srgbClr val="023751"/>
                </a:solidFill>
              </a:rPr>
              <a:t> We have got Ambulance services which helps to transport critical patients from various locations of Durgapur and its adjoining areas.</a:t>
            </a:r>
          </a:p>
        </p:txBody>
      </p:sp>
      <p:sp>
        <p:nvSpPr>
          <p:cNvPr id="20" name="Title 1"/>
          <p:cNvSpPr txBox="1">
            <a:spLocks/>
          </p:cNvSpPr>
          <p:nvPr/>
        </p:nvSpPr>
        <p:spPr>
          <a:xfrm>
            <a:off x="467544" y="2348880"/>
            <a:ext cx="7776864" cy="72007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2000" dirty="0" smtClean="0">
                <a:solidFill>
                  <a:srgbClr val="023751"/>
                </a:solidFill>
              </a:rPr>
              <a:t>The Patient pick up vans are also available to bring OPD patients from various locations of Durgapur.</a:t>
            </a:r>
          </a:p>
        </p:txBody>
      </p:sp>
      <p:sp>
        <p:nvSpPr>
          <p:cNvPr id="21" name="Title 1"/>
          <p:cNvSpPr txBox="1">
            <a:spLocks/>
          </p:cNvSpPr>
          <p:nvPr/>
        </p:nvSpPr>
        <p:spPr>
          <a:xfrm>
            <a:off x="467544" y="1196752"/>
            <a:ext cx="8424936" cy="3754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2800" b="1" dirty="0">
                <a:solidFill>
                  <a:srgbClr val="023751"/>
                </a:solidFill>
              </a:rPr>
              <a:t>Ambulance:</a:t>
            </a:r>
            <a:endParaRPr lang="en-IN" sz="2800" b="1" dirty="0" smtClean="0">
              <a:solidFill>
                <a:srgbClr val="023751"/>
              </a:solidFill>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6418" t="11292" r="21791" b="8259"/>
          <a:stretch/>
        </p:blipFill>
        <p:spPr>
          <a:xfrm>
            <a:off x="611560" y="3212976"/>
            <a:ext cx="3329445" cy="2478049"/>
          </a:xfrm>
          <a:prstGeom prst="rect">
            <a:avLst/>
          </a:prstGeom>
          <a:ln w="88900" cap="sq" cmpd="thickThin">
            <a:solidFill>
              <a:srgbClr val="000000"/>
            </a:solidFill>
            <a:prstDash val="solid"/>
            <a:miter lim="800000"/>
          </a:ln>
          <a:effectLst>
            <a:innerShdw blurRad="76200">
              <a:srgbClr val="000000"/>
            </a:innerShdw>
          </a:effectLst>
        </p:spPr>
      </p:pic>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12388" t="13244" r="19552" b="6685"/>
          <a:stretch/>
        </p:blipFill>
        <p:spPr>
          <a:xfrm>
            <a:off x="5038111" y="3206904"/>
            <a:ext cx="3179126" cy="2484121"/>
          </a:xfrm>
          <a:prstGeom prst="rect">
            <a:avLst/>
          </a:prstGeom>
          <a:ln w="88900" cap="sq" cmpd="thickThin">
            <a:solidFill>
              <a:srgbClr val="000000"/>
            </a:solidFill>
            <a:prstDash val="solid"/>
            <a:miter lim="800000"/>
          </a:ln>
          <a:effectLst>
            <a:innerShdw blurRad="76200">
              <a:srgbClr val="000000"/>
            </a:innerShdw>
          </a:effectLst>
        </p:spPr>
      </p:pic>
      <p:sp>
        <p:nvSpPr>
          <p:cNvPr id="40" name="Oval 39"/>
          <p:cNvSpPr/>
          <p:nvPr/>
        </p:nvSpPr>
        <p:spPr>
          <a:xfrm>
            <a:off x="357158" y="1857364"/>
            <a:ext cx="143651" cy="143651"/>
          </a:xfrm>
          <a:prstGeom prst="ellipse">
            <a:avLst/>
          </a:prstGeom>
          <a:solidFill>
            <a:srgbClr val="A0CD52"/>
          </a:solidFill>
          <a:ln>
            <a:solidFill>
              <a:srgbClr val="023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000">
              <a:latin typeface="+mj-lt"/>
            </a:endParaRPr>
          </a:p>
        </p:txBody>
      </p:sp>
      <p:sp>
        <p:nvSpPr>
          <p:cNvPr id="41" name="Oval 40"/>
          <p:cNvSpPr/>
          <p:nvPr/>
        </p:nvSpPr>
        <p:spPr>
          <a:xfrm>
            <a:off x="357158" y="2500306"/>
            <a:ext cx="143651" cy="143651"/>
          </a:xfrm>
          <a:prstGeom prst="ellipse">
            <a:avLst/>
          </a:prstGeom>
          <a:solidFill>
            <a:srgbClr val="A0CD52"/>
          </a:solidFill>
          <a:ln>
            <a:solidFill>
              <a:srgbClr val="023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000">
              <a:latin typeface="+mj-lt"/>
            </a:endParaRPr>
          </a:p>
        </p:txBody>
      </p:sp>
    </p:spTree>
    <p:extLst>
      <p:ext uri="{BB962C8B-B14F-4D97-AF65-F5344CB8AC3E}">
        <p14:creationId xmlns:p14="http://schemas.microsoft.com/office/powerpoint/2010/main" val="17873498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467544" y="1458599"/>
            <a:ext cx="8424936" cy="1178313"/>
          </a:xfrm>
        </p:spPr>
        <p:txBody>
          <a:bodyPr>
            <a:normAutofit/>
          </a:bodyPr>
          <a:lstStyle/>
          <a:p>
            <a:pPr algn="l"/>
            <a:r>
              <a:rPr lang="en-IN" sz="2000" dirty="0" smtClean="0">
                <a:solidFill>
                  <a:srgbClr val="023751"/>
                </a:solidFill>
              </a:rPr>
              <a:t>Our Blood </a:t>
            </a:r>
            <a:r>
              <a:rPr lang="en-IN" sz="2000" dirty="0">
                <a:solidFill>
                  <a:srgbClr val="023751"/>
                </a:solidFill>
              </a:rPr>
              <a:t>Bank and Transfusions services are committed to provide highest quality and safe blood and components at affordable cost to the patients. </a:t>
            </a:r>
            <a:endParaRPr lang="en-IN" sz="2000" dirty="0" smtClean="0">
              <a:solidFill>
                <a:srgbClr val="023751"/>
              </a:solidFill>
            </a:endParaRPr>
          </a:p>
        </p:txBody>
      </p:sp>
      <p:sp>
        <p:nvSpPr>
          <p:cNvPr id="20" name="Title 1"/>
          <p:cNvSpPr txBox="1">
            <a:spLocks/>
          </p:cNvSpPr>
          <p:nvPr/>
        </p:nvSpPr>
        <p:spPr>
          <a:xfrm>
            <a:off x="467544" y="2492897"/>
            <a:ext cx="3744416" cy="11504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2000" dirty="0" smtClean="0">
                <a:solidFill>
                  <a:srgbClr val="023751"/>
                </a:solidFill>
              </a:rPr>
              <a:t>The blood bank is operational 24×7 throughout the </a:t>
            </a:r>
            <a:r>
              <a:rPr lang="en-IN" sz="2000" dirty="0" err="1" smtClean="0">
                <a:solidFill>
                  <a:srgbClr val="023751"/>
                </a:solidFill>
              </a:rPr>
              <a:t>the</a:t>
            </a:r>
            <a:r>
              <a:rPr lang="en-IN" sz="2000" dirty="0" smtClean="0">
                <a:solidFill>
                  <a:srgbClr val="023751"/>
                </a:solidFill>
              </a:rPr>
              <a:t> year and supplies whole blood as well as other forms of blood components</a:t>
            </a:r>
          </a:p>
        </p:txBody>
      </p:sp>
      <p:sp>
        <p:nvSpPr>
          <p:cNvPr id="21" name="Title 1"/>
          <p:cNvSpPr txBox="1">
            <a:spLocks/>
          </p:cNvSpPr>
          <p:nvPr/>
        </p:nvSpPr>
        <p:spPr>
          <a:xfrm>
            <a:off x="467544" y="1196752"/>
            <a:ext cx="8424936" cy="3754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2800" b="1" dirty="0" smtClean="0">
                <a:solidFill>
                  <a:srgbClr val="023751"/>
                </a:solidFill>
              </a:rPr>
              <a:t>Blood Bank:</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88024" y="2492897"/>
            <a:ext cx="3677801" cy="2448272"/>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2411434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1" name="Title 1"/>
          <p:cNvSpPr txBox="1">
            <a:spLocks/>
          </p:cNvSpPr>
          <p:nvPr/>
        </p:nvSpPr>
        <p:spPr>
          <a:xfrm>
            <a:off x="467544" y="1196752"/>
            <a:ext cx="8424936" cy="3754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2800" b="1" dirty="0" smtClean="0">
                <a:solidFill>
                  <a:srgbClr val="023751"/>
                </a:solidFill>
              </a:rPr>
              <a:t>Cath Lab:</a:t>
            </a:r>
          </a:p>
        </p:txBody>
      </p:sp>
      <p:sp>
        <p:nvSpPr>
          <p:cNvPr id="12" name="Title 1"/>
          <p:cNvSpPr txBox="1">
            <a:spLocks/>
          </p:cNvSpPr>
          <p:nvPr/>
        </p:nvSpPr>
        <p:spPr>
          <a:xfrm>
            <a:off x="467544" y="1412776"/>
            <a:ext cx="8424936" cy="96228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1800" b="1" dirty="0" smtClean="0">
                <a:solidFill>
                  <a:srgbClr val="023751"/>
                </a:solidFill>
              </a:rPr>
              <a:t>Model Name: </a:t>
            </a:r>
            <a:r>
              <a:rPr lang="en-IN" sz="1800" dirty="0" smtClean="0">
                <a:solidFill>
                  <a:srgbClr val="023751"/>
                </a:solidFill>
              </a:rPr>
              <a:t>Philips Allura Centron</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140" y="3239161"/>
            <a:ext cx="3096344" cy="2325495"/>
          </a:xfrm>
          <a:prstGeom prst="rect">
            <a:avLst/>
          </a:prstGeom>
          <a:ln w="88900" cap="sq" cmpd="thickThin">
            <a:solidFill>
              <a:srgbClr val="000000"/>
            </a:solidFill>
            <a:prstDash val="solid"/>
            <a:miter lim="800000"/>
          </a:ln>
          <a:effectLst>
            <a:innerShdw blurRad="76200">
              <a:srgbClr val="000000"/>
            </a:innerShdw>
          </a:effectLst>
        </p:spPr>
      </p:pic>
      <p:pic>
        <p:nvPicPr>
          <p:cNvPr id="9218" name="Picture 2"/>
          <p:cNvPicPr>
            <a:picLocks noChangeAspect="1" noChangeArrowheads="1"/>
          </p:cNvPicPr>
          <p:nvPr/>
        </p:nvPicPr>
        <p:blipFill>
          <a:blip r:embed="rId4" cstate="print"/>
          <a:srcRect/>
          <a:stretch>
            <a:fillRect/>
          </a:stretch>
        </p:blipFill>
        <p:spPr bwMode="auto">
          <a:xfrm>
            <a:off x="5203204" y="3239161"/>
            <a:ext cx="3289725" cy="2325495"/>
          </a:xfrm>
          <a:prstGeom prst="rect">
            <a:avLst/>
          </a:prstGeom>
          <a:ln w="88900" cap="sq" cmpd="thickThin">
            <a:solidFill>
              <a:srgbClr val="000000"/>
            </a:solidFill>
            <a:prstDash val="solid"/>
            <a:miter lim="800000"/>
          </a:ln>
          <a:effectLst>
            <a:innerShdw blurRad="76200">
              <a:srgbClr val="000000"/>
            </a:innerShdw>
          </a:effectLst>
        </p:spPr>
      </p:pic>
      <p:sp>
        <p:nvSpPr>
          <p:cNvPr id="7" name="Rectangle 6"/>
          <p:cNvSpPr/>
          <p:nvPr/>
        </p:nvSpPr>
        <p:spPr>
          <a:xfrm>
            <a:off x="467544" y="2073622"/>
            <a:ext cx="8032406" cy="923330"/>
          </a:xfrm>
          <a:prstGeom prst="rect">
            <a:avLst/>
          </a:prstGeom>
        </p:spPr>
        <p:txBody>
          <a:bodyPr wrap="square">
            <a:spAutoFit/>
          </a:bodyPr>
          <a:lstStyle/>
          <a:p>
            <a:r>
              <a:rPr lang="en-GB" dirty="0" smtClean="0"/>
              <a:t>Our Allura Centron is a robust interventional Cath lab made to handle a variety of procedures at an excellent pace. Designed for cardiac and EP, ready for the demands of Neuro and Vascular procedures.</a:t>
            </a:r>
            <a:endParaRPr lang="en-US" dirty="0"/>
          </a:p>
        </p:txBody>
      </p:sp>
    </p:spTree>
    <p:extLst>
      <p:ext uri="{BB962C8B-B14F-4D97-AF65-F5344CB8AC3E}">
        <p14:creationId xmlns:p14="http://schemas.microsoft.com/office/powerpoint/2010/main" val="36724928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1" name="Title 1"/>
          <p:cNvSpPr txBox="1">
            <a:spLocks/>
          </p:cNvSpPr>
          <p:nvPr/>
        </p:nvSpPr>
        <p:spPr>
          <a:xfrm>
            <a:off x="467544" y="1196752"/>
            <a:ext cx="8424936" cy="3754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2800" b="1" dirty="0" smtClean="0">
                <a:solidFill>
                  <a:srgbClr val="023751"/>
                </a:solidFill>
              </a:rPr>
              <a:t>Dialysis:</a:t>
            </a:r>
          </a:p>
        </p:txBody>
      </p:sp>
      <p:sp>
        <p:nvSpPr>
          <p:cNvPr id="12" name="Title 1"/>
          <p:cNvSpPr txBox="1">
            <a:spLocks/>
          </p:cNvSpPr>
          <p:nvPr/>
        </p:nvSpPr>
        <p:spPr>
          <a:xfrm>
            <a:off x="467544" y="1458599"/>
            <a:ext cx="8424936" cy="153835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2000" dirty="0" smtClean="0">
                <a:solidFill>
                  <a:srgbClr val="023751"/>
                </a:solidFill>
              </a:rPr>
              <a:t>IQ City Medical College Hospital, Durgapur is </a:t>
            </a:r>
            <a:r>
              <a:rPr lang="en-IN" sz="2000" dirty="0">
                <a:solidFill>
                  <a:srgbClr val="023751"/>
                </a:solidFill>
              </a:rPr>
              <a:t>equipped with state–of-the-art dialysis units with modern equipment and treatment facilities </a:t>
            </a:r>
            <a:r>
              <a:rPr lang="en-IN" sz="2000" dirty="0" smtClean="0">
                <a:solidFill>
                  <a:srgbClr val="023751"/>
                </a:solidFill>
              </a:rPr>
              <a:t>, work </a:t>
            </a:r>
            <a:r>
              <a:rPr lang="en-IN" sz="2000" dirty="0">
                <a:solidFill>
                  <a:srgbClr val="023751"/>
                </a:solidFill>
              </a:rPr>
              <a:t>24/7 to full capacity.  </a:t>
            </a:r>
            <a:endParaRPr lang="en-IN" sz="2000" dirty="0" smtClean="0">
              <a:solidFill>
                <a:srgbClr val="023751"/>
              </a:solidFill>
            </a:endParaRPr>
          </a:p>
        </p:txBody>
      </p:sp>
      <p:sp>
        <p:nvSpPr>
          <p:cNvPr id="13" name="Title 1"/>
          <p:cNvSpPr txBox="1">
            <a:spLocks/>
          </p:cNvSpPr>
          <p:nvPr/>
        </p:nvSpPr>
        <p:spPr>
          <a:xfrm>
            <a:off x="467544" y="2492896"/>
            <a:ext cx="3744416" cy="32403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2000" dirty="0">
                <a:solidFill>
                  <a:srgbClr val="023751"/>
                </a:solidFill>
              </a:rPr>
              <a:t>Different services offered by the department include Continuous Renal Replacement Therapy (CRRT), Peritoneal Dialysis (CPD), Plasma Dialysis (</a:t>
            </a:r>
            <a:r>
              <a:rPr lang="en-IN" sz="2000" dirty="0" err="1">
                <a:solidFill>
                  <a:srgbClr val="023751"/>
                </a:solidFill>
              </a:rPr>
              <a:t>Plasmapharesis</a:t>
            </a:r>
            <a:r>
              <a:rPr lang="en-IN" sz="2000" dirty="0">
                <a:solidFill>
                  <a:srgbClr val="023751"/>
                </a:solidFill>
              </a:rPr>
              <a:t>), Liver Dialysis (MARS Therapy). </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88024" y="2852936"/>
            <a:ext cx="3706636" cy="2467467"/>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7364635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1" name="Title 1"/>
          <p:cNvSpPr txBox="1">
            <a:spLocks/>
          </p:cNvSpPr>
          <p:nvPr/>
        </p:nvSpPr>
        <p:spPr>
          <a:xfrm>
            <a:off x="467544" y="1196752"/>
            <a:ext cx="8424936" cy="3754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2800" b="1" dirty="0" smtClean="0">
                <a:solidFill>
                  <a:srgbClr val="023751"/>
                </a:solidFill>
              </a:rPr>
              <a:t>Emergency:</a:t>
            </a:r>
          </a:p>
        </p:txBody>
      </p:sp>
      <p:sp>
        <p:nvSpPr>
          <p:cNvPr id="12" name="Title 1"/>
          <p:cNvSpPr txBox="1">
            <a:spLocks/>
          </p:cNvSpPr>
          <p:nvPr/>
        </p:nvSpPr>
        <p:spPr>
          <a:xfrm>
            <a:off x="467544" y="1458599"/>
            <a:ext cx="8424936" cy="153835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2000" dirty="0" smtClean="0">
                <a:solidFill>
                  <a:srgbClr val="023751"/>
                </a:solidFill>
              </a:rPr>
              <a:t>Our </a:t>
            </a:r>
            <a:r>
              <a:rPr lang="en-IN" sz="2000" dirty="0">
                <a:solidFill>
                  <a:srgbClr val="023751"/>
                </a:solidFill>
              </a:rPr>
              <a:t>24*7, </a:t>
            </a:r>
            <a:r>
              <a:rPr lang="en-IN" sz="2000" dirty="0" smtClean="0">
                <a:solidFill>
                  <a:srgbClr val="023751"/>
                </a:solidFill>
              </a:rPr>
              <a:t>25 Bedded </a:t>
            </a:r>
            <a:r>
              <a:rPr lang="en-IN" sz="2000" dirty="0">
                <a:solidFill>
                  <a:srgbClr val="023751"/>
                </a:solidFill>
              </a:rPr>
              <a:t>Department of Emergency Medicine </a:t>
            </a:r>
            <a:r>
              <a:rPr lang="en-IN" sz="2000" dirty="0" smtClean="0">
                <a:solidFill>
                  <a:srgbClr val="023751"/>
                </a:solidFill>
              </a:rPr>
              <a:t>at</a:t>
            </a:r>
            <a:r>
              <a:rPr lang="en-IN" sz="2000" dirty="0">
                <a:solidFill>
                  <a:srgbClr val="023751"/>
                </a:solidFill>
              </a:rPr>
              <a:t> IQ City Medical College Hospital  is the place to come for care and consultation for most common emergencies and make appropriate recommendations. </a:t>
            </a:r>
            <a:endParaRPr lang="en-IN" sz="2000" dirty="0" smtClean="0">
              <a:solidFill>
                <a:srgbClr val="023751"/>
              </a:solidFill>
            </a:endParaRPr>
          </a:p>
        </p:txBody>
      </p:sp>
      <p:sp>
        <p:nvSpPr>
          <p:cNvPr id="13" name="Title 1"/>
          <p:cNvSpPr txBox="1">
            <a:spLocks/>
          </p:cNvSpPr>
          <p:nvPr/>
        </p:nvSpPr>
        <p:spPr>
          <a:xfrm>
            <a:off x="467544" y="2492896"/>
            <a:ext cx="3744416" cy="32403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2000" dirty="0">
                <a:solidFill>
                  <a:srgbClr val="023751"/>
                </a:solidFill>
              </a:rPr>
              <a:t>Our doctors are trained and experienced emergency physicians. We have in-house specialists, mainly Physician, Surgeon, Orthopaedics, Paediatrician and </a:t>
            </a:r>
            <a:r>
              <a:rPr lang="en-IN" sz="2000" dirty="0" smtClean="0">
                <a:solidFill>
                  <a:srgbClr val="023751"/>
                </a:solidFill>
              </a:rPr>
              <a:t>Gynaecologist . </a:t>
            </a:r>
            <a:endParaRPr lang="en-IN" sz="2000" dirty="0">
              <a:solidFill>
                <a:srgbClr val="023751"/>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80012" y="2852936"/>
            <a:ext cx="4011412" cy="2664296"/>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268750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467544" y="1458599"/>
            <a:ext cx="8424936" cy="1826385"/>
          </a:xfrm>
        </p:spPr>
        <p:txBody>
          <a:bodyPr>
            <a:normAutofit/>
          </a:bodyPr>
          <a:lstStyle/>
          <a:p>
            <a:pPr algn="l"/>
            <a:r>
              <a:rPr lang="en-IN" sz="2000" dirty="0">
                <a:solidFill>
                  <a:srgbClr val="023751"/>
                </a:solidFill>
              </a:rPr>
              <a:t>Our Laboratory has a state-of-the-art infrastructure for comprehensive diagnosis and highest quality of clinical care for our patients. The laboratory is manned by dedicated staff who are committed to patient service and care in every possible way.</a:t>
            </a:r>
            <a:endParaRPr lang="en-IN" sz="2000" dirty="0" smtClean="0">
              <a:solidFill>
                <a:srgbClr val="023751"/>
              </a:solidFill>
            </a:endParaRPr>
          </a:p>
        </p:txBody>
      </p:sp>
      <p:sp>
        <p:nvSpPr>
          <p:cNvPr id="20" name="Title 1"/>
          <p:cNvSpPr txBox="1">
            <a:spLocks/>
          </p:cNvSpPr>
          <p:nvPr/>
        </p:nvSpPr>
        <p:spPr>
          <a:xfrm>
            <a:off x="899592" y="2780928"/>
            <a:ext cx="3744416" cy="201622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2000" dirty="0">
                <a:solidFill>
                  <a:srgbClr val="023751"/>
                </a:solidFill>
              </a:rPr>
              <a:t>Haematology </a:t>
            </a:r>
            <a:r>
              <a:rPr lang="en-IN" sz="2000" dirty="0" smtClean="0">
                <a:solidFill>
                  <a:srgbClr val="023751"/>
                </a:solidFill>
              </a:rPr>
              <a:t>Lab</a:t>
            </a:r>
          </a:p>
          <a:p>
            <a:pPr algn="l"/>
            <a:r>
              <a:rPr lang="en-IN" sz="2000" dirty="0">
                <a:solidFill>
                  <a:srgbClr val="023751"/>
                </a:solidFill>
              </a:rPr>
              <a:t>Histopathology &amp; Cytology </a:t>
            </a:r>
            <a:r>
              <a:rPr lang="en-IN" sz="2000" dirty="0" smtClean="0">
                <a:solidFill>
                  <a:srgbClr val="023751"/>
                </a:solidFill>
              </a:rPr>
              <a:t>Lab</a:t>
            </a:r>
          </a:p>
          <a:p>
            <a:pPr algn="l"/>
            <a:r>
              <a:rPr lang="en-IN" sz="2000" dirty="0">
                <a:solidFill>
                  <a:srgbClr val="023751"/>
                </a:solidFill>
              </a:rPr>
              <a:t>Biochemistry </a:t>
            </a:r>
            <a:r>
              <a:rPr lang="en-IN" sz="2000" dirty="0" smtClean="0">
                <a:solidFill>
                  <a:srgbClr val="023751"/>
                </a:solidFill>
              </a:rPr>
              <a:t>Lab</a:t>
            </a:r>
          </a:p>
          <a:p>
            <a:pPr algn="l"/>
            <a:r>
              <a:rPr lang="en-IN" sz="2000" dirty="0">
                <a:solidFill>
                  <a:srgbClr val="023751"/>
                </a:solidFill>
              </a:rPr>
              <a:t>Microbiology Lab</a:t>
            </a:r>
            <a:endParaRPr lang="en-IN" sz="2000" dirty="0" smtClean="0">
              <a:solidFill>
                <a:srgbClr val="023751"/>
              </a:solidFill>
            </a:endParaRPr>
          </a:p>
        </p:txBody>
      </p:sp>
      <p:sp>
        <p:nvSpPr>
          <p:cNvPr id="21" name="Title 1"/>
          <p:cNvSpPr txBox="1">
            <a:spLocks/>
          </p:cNvSpPr>
          <p:nvPr/>
        </p:nvSpPr>
        <p:spPr>
          <a:xfrm>
            <a:off x="467544" y="1196752"/>
            <a:ext cx="8424936" cy="3754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2800" b="1" dirty="0" smtClean="0">
                <a:solidFill>
                  <a:srgbClr val="023751"/>
                </a:solidFill>
              </a:rPr>
              <a:t>Laboratory</a:t>
            </a:r>
            <a:r>
              <a:rPr lang="en-IN" sz="2800" b="1" dirty="0">
                <a:solidFill>
                  <a:srgbClr val="023751"/>
                </a:solidFill>
              </a:rPr>
              <a:t>:</a:t>
            </a:r>
            <a:endParaRPr lang="en-IN" sz="2800" b="1" dirty="0" smtClean="0">
              <a:solidFill>
                <a:srgbClr val="023751"/>
              </a:solidFill>
            </a:endParaRPr>
          </a:p>
        </p:txBody>
      </p:sp>
      <p:sp>
        <p:nvSpPr>
          <p:cNvPr id="8" name="Oval 7"/>
          <p:cNvSpPr/>
          <p:nvPr/>
        </p:nvSpPr>
        <p:spPr>
          <a:xfrm>
            <a:off x="611560" y="3285349"/>
            <a:ext cx="143651" cy="143651"/>
          </a:xfrm>
          <a:prstGeom prst="ellipse">
            <a:avLst/>
          </a:prstGeom>
          <a:solidFill>
            <a:srgbClr val="A0CD52"/>
          </a:solidFill>
          <a:ln>
            <a:solidFill>
              <a:srgbClr val="023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000" baseline="-25000" dirty="0">
              <a:latin typeface="+mj-lt"/>
            </a:endParaRPr>
          </a:p>
        </p:txBody>
      </p:sp>
      <p:sp>
        <p:nvSpPr>
          <p:cNvPr id="9" name="Oval 8"/>
          <p:cNvSpPr/>
          <p:nvPr/>
        </p:nvSpPr>
        <p:spPr>
          <a:xfrm>
            <a:off x="611560" y="3573381"/>
            <a:ext cx="143651" cy="143651"/>
          </a:xfrm>
          <a:prstGeom prst="ellipse">
            <a:avLst/>
          </a:prstGeom>
          <a:solidFill>
            <a:srgbClr val="A0CD52"/>
          </a:solidFill>
          <a:ln>
            <a:solidFill>
              <a:srgbClr val="023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000" baseline="-25000" dirty="0">
              <a:latin typeface="+mj-lt"/>
            </a:endParaRPr>
          </a:p>
        </p:txBody>
      </p:sp>
      <p:sp>
        <p:nvSpPr>
          <p:cNvPr id="10" name="Oval 9"/>
          <p:cNvSpPr/>
          <p:nvPr/>
        </p:nvSpPr>
        <p:spPr>
          <a:xfrm>
            <a:off x="611560" y="3848932"/>
            <a:ext cx="143651" cy="143651"/>
          </a:xfrm>
          <a:prstGeom prst="ellipse">
            <a:avLst/>
          </a:prstGeom>
          <a:solidFill>
            <a:srgbClr val="A0CD52"/>
          </a:solidFill>
          <a:ln>
            <a:solidFill>
              <a:srgbClr val="023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000" baseline="-25000" dirty="0">
              <a:latin typeface="+mj-lt"/>
            </a:endParaRPr>
          </a:p>
        </p:txBody>
      </p:sp>
      <p:sp>
        <p:nvSpPr>
          <p:cNvPr id="11" name="Oval 10"/>
          <p:cNvSpPr/>
          <p:nvPr/>
        </p:nvSpPr>
        <p:spPr>
          <a:xfrm>
            <a:off x="611560" y="4149080"/>
            <a:ext cx="143651" cy="143651"/>
          </a:xfrm>
          <a:prstGeom prst="ellipse">
            <a:avLst/>
          </a:prstGeom>
          <a:solidFill>
            <a:srgbClr val="A0CD52"/>
          </a:solidFill>
          <a:ln>
            <a:solidFill>
              <a:srgbClr val="023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000" baseline="-25000" dirty="0">
              <a:latin typeface="+mj-lt"/>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80012" y="3127296"/>
            <a:ext cx="3852428" cy="2571077"/>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5750847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1" name="Title 1"/>
          <p:cNvSpPr txBox="1">
            <a:spLocks/>
          </p:cNvSpPr>
          <p:nvPr/>
        </p:nvSpPr>
        <p:spPr>
          <a:xfrm>
            <a:off x="467544" y="1196752"/>
            <a:ext cx="8424936" cy="3754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2800" b="1" dirty="0" smtClean="0">
                <a:solidFill>
                  <a:srgbClr val="023751"/>
                </a:solidFill>
              </a:rPr>
              <a:t>Pharmacy:</a:t>
            </a:r>
          </a:p>
        </p:txBody>
      </p:sp>
      <p:sp>
        <p:nvSpPr>
          <p:cNvPr id="12" name="Title 1"/>
          <p:cNvSpPr txBox="1">
            <a:spLocks/>
          </p:cNvSpPr>
          <p:nvPr/>
        </p:nvSpPr>
        <p:spPr>
          <a:xfrm>
            <a:off x="467544" y="1458599"/>
            <a:ext cx="8424936" cy="97026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2000" dirty="0">
                <a:solidFill>
                  <a:srgbClr val="023751"/>
                </a:solidFill>
              </a:rPr>
              <a:t>Because patient’s health is our priority, our pharmacy remains open for 24×7, with trained pharmacists, and under pharmacovigilance committee, </a:t>
            </a:r>
            <a:endParaRPr lang="en-IN" sz="2000" dirty="0" smtClean="0">
              <a:solidFill>
                <a:srgbClr val="023751"/>
              </a:solidFill>
            </a:endParaRPr>
          </a:p>
        </p:txBody>
      </p:sp>
      <p:sp>
        <p:nvSpPr>
          <p:cNvPr id="13" name="Title 1"/>
          <p:cNvSpPr txBox="1">
            <a:spLocks/>
          </p:cNvSpPr>
          <p:nvPr/>
        </p:nvSpPr>
        <p:spPr>
          <a:xfrm>
            <a:off x="467544" y="2492896"/>
            <a:ext cx="3744416" cy="273630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2000" dirty="0">
                <a:solidFill>
                  <a:srgbClr val="023751"/>
                </a:solidFill>
              </a:rPr>
              <a:t>Other than pharmaceutical products, surgical disposable, general health care products, nutritional supplements are also available.</a:t>
            </a:r>
            <a:endParaRPr lang="en-IN" sz="2000" dirty="0" smtClean="0">
              <a:solidFill>
                <a:srgbClr val="023751"/>
              </a:solidFill>
            </a:endParaRPr>
          </a:p>
        </p:txBody>
      </p:sp>
      <p:pic>
        <p:nvPicPr>
          <p:cNvPr id="6" name="Picture 2" descr="C:\Users\Admin\Desktop\Pharmacy-footer-image.jpg"/>
          <p:cNvPicPr>
            <a:picLocks noChangeAspect="1" noChangeArrowheads="1"/>
          </p:cNvPicPr>
          <p:nvPr/>
        </p:nvPicPr>
        <p:blipFill>
          <a:blip r:embed="rId3"/>
          <a:srcRect/>
          <a:stretch>
            <a:fillRect/>
          </a:stretch>
        </p:blipFill>
        <p:spPr bwMode="auto">
          <a:xfrm>
            <a:off x="4572000" y="3065869"/>
            <a:ext cx="3960440" cy="2355779"/>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662842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467544" y="1458599"/>
            <a:ext cx="8424936" cy="1178313"/>
          </a:xfrm>
        </p:spPr>
        <p:txBody>
          <a:bodyPr>
            <a:normAutofit/>
          </a:bodyPr>
          <a:lstStyle/>
          <a:p>
            <a:pPr algn="l"/>
            <a:r>
              <a:rPr lang="en-IN" sz="2000" dirty="0" smtClean="0">
                <a:solidFill>
                  <a:srgbClr val="023751"/>
                </a:solidFill>
              </a:rPr>
              <a:t>IQ </a:t>
            </a:r>
            <a:r>
              <a:rPr lang="en-IN" sz="2000" dirty="0">
                <a:solidFill>
                  <a:srgbClr val="023751"/>
                </a:solidFill>
              </a:rPr>
              <a:t>City </a:t>
            </a:r>
            <a:r>
              <a:rPr lang="en-IN" sz="2000" dirty="0" smtClean="0">
                <a:solidFill>
                  <a:srgbClr val="023751"/>
                </a:solidFill>
              </a:rPr>
              <a:t>Medical College Hospital, Durgapur houses </a:t>
            </a:r>
            <a:r>
              <a:rPr lang="en-IN" sz="2000" dirty="0">
                <a:solidFill>
                  <a:srgbClr val="023751"/>
                </a:solidFill>
              </a:rPr>
              <a:t>a well-equipped Radiology Department with round the clock service.</a:t>
            </a:r>
            <a:endParaRPr lang="en-IN" sz="2000" dirty="0" smtClean="0">
              <a:solidFill>
                <a:srgbClr val="023751"/>
              </a:solidFill>
            </a:endParaRPr>
          </a:p>
        </p:txBody>
      </p:sp>
      <p:sp>
        <p:nvSpPr>
          <p:cNvPr id="20" name="Title 1"/>
          <p:cNvSpPr txBox="1">
            <a:spLocks/>
          </p:cNvSpPr>
          <p:nvPr/>
        </p:nvSpPr>
        <p:spPr>
          <a:xfrm>
            <a:off x="467544" y="2492896"/>
            <a:ext cx="3744416" cy="316835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2000" dirty="0">
                <a:solidFill>
                  <a:srgbClr val="023751"/>
                </a:solidFill>
              </a:rPr>
              <a:t>A variety of imaging techniques such as X-ray </a:t>
            </a:r>
            <a:r>
              <a:rPr lang="en-IN" sz="2000" dirty="0" smtClean="0">
                <a:solidFill>
                  <a:srgbClr val="023751"/>
                </a:solidFill>
              </a:rPr>
              <a:t>, </a:t>
            </a:r>
            <a:r>
              <a:rPr lang="en-IN" sz="2000" dirty="0">
                <a:solidFill>
                  <a:srgbClr val="023751"/>
                </a:solidFill>
              </a:rPr>
              <a:t>ultrasound, computed tomography (CT), </a:t>
            </a:r>
            <a:r>
              <a:rPr lang="en-IN" sz="2000" dirty="0" smtClean="0">
                <a:solidFill>
                  <a:srgbClr val="023751"/>
                </a:solidFill>
              </a:rPr>
              <a:t>MRI Interventional Radiology  are </a:t>
            </a:r>
            <a:r>
              <a:rPr lang="en-IN" sz="2000" dirty="0">
                <a:solidFill>
                  <a:srgbClr val="023751"/>
                </a:solidFill>
              </a:rPr>
              <a:t>used to diagnose and/or treat diseases. </a:t>
            </a:r>
            <a:r>
              <a:rPr lang="en-IN" sz="2000" dirty="0" smtClean="0">
                <a:solidFill>
                  <a:srgbClr val="023751"/>
                </a:solidFill>
              </a:rPr>
              <a:t/>
            </a:r>
            <a:br>
              <a:rPr lang="en-IN" sz="2000" dirty="0" smtClean="0">
                <a:solidFill>
                  <a:srgbClr val="023751"/>
                </a:solidFill>
              </a:rPr>
            </a:br>
            <a:endParaRPr lang="en-IN" sz="2000" dirty="0" smtClean="0">
              <a:solidFill>
                <a:srgbClr val="023751"/>
              </a:solidFill>
            </a:endParaRPr>
          </a:p>
        </p:txBody>
      </p:sp>
      <p:sp>
        <p:nvSpPr>
          <p:cNvPr id="21" name="Title 1"/>
          <p:cNvSpPr txBox="1">
            <a:spLocks/>
          </p:cNvSpPr>
          <p:nvPr/>
        </p:nvSpPr>
        <p:spPr>
          <a:xfrm>
            <a:off x="467544" y="1196752"/>
            <a:ext cx="8424936" cy="3754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2800" b="1" dirty="0">
                <a:solidFill>
                  <a:srgbClr val="023751"/>
                </a:solidFill>
              </a:rPr>
              <a:t>Radiology:</a:t>
            </a:r>
            <a:endParaRPr lang="en-IN" sz="2800" b="1" dirty="0" smtClean="0">
              <a:solidFill>
                <a:srgbClr val="023751"/>
              </a:solidFill>
            </a:endParaRPr>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t="20187" b="17451"/>
          <a:stretch/>
        </p:blipFill>
        <p:spPr>
          <a:xfrm>
            <a:off x="4860032" y="2480445"/>
            <a:ext cx="3722210" cy="2849062"/>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5627994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467543" y="1384476"/>
            <a:ext cx="8424937" cy="2260548"/>
          </a:xfrm>
        </p:spPr>
        <p:txBody>
          <a:bodyPr>
            <a:normAutofit/>
          </a:bodyPr>
          <a:lstStyle/>
          <a:p>
            <a:pPr algn="l"/>
            <a:r>
              <a:rPr lang="en-IN" sz="2000" dirty="0" smtClean="0">
                <a:solidFill>
                  <a:srgbClr val="023751"/>
                </a:solidFill>
              </a:rPr>
              <a:t>IQ </a:t>
            </a:r>
            <a:r>
              <a:rPr lang="en-IN" sz="2000" dirty="0">
                <a:solidFill>
                  <a:srgbClr val="023751"/>
                </a:solidFill>
              </a:rPr>
              <a:t>City Medical College hospital is equipped with state of the art Critical care units for all. Our ICUs have a good nurse to patient ratio, supported with upgraded facilities of continuous multi-parameter invasive monitoring, invasive and </a:t>
            </a:r>
            <a:r>
              <a:rPr lang="en-IN" sz="2000" dirty="0" smtClean="0">
                <a:solidFill>
                  <a:srgbClr val="023751"/>
                </a:solidFill>
              </a:rPr>
              <a:t>non invasive </a:t>
            </a:r>
            <a:r>
              <a:rPr lang="en-IN" sz="2000" dirty="0">
                <a:solidFill>
                  <a:srgbClr val="023751"/>
                </a:solidFill>
              </a:rPr>
              <a:t>mechanical ventilators, infusion pumps, point of care USG and haemodialysis.</a:t>
            </a:r>
            <a:endParaRPr lang="en-IN" sz="2000" dirty="0" smtClean="0">
              <a:solidFill>
                <a:srgbClr val="023751"/>
              </a:solidFill>
            </a:endParaRPr>
          </a:p>
        </p:txBody>
      </p:sp>
      <p:sp>
        <p:nvSpPr>
          <p:cNvPr id="21" name="Title 1"/>
          <p:cNvSpPr txBox="1">
            <a:spLocks/>
          </p:cNvSpPr>
          <p:nvPr/>
        </p:nvSpPr>
        <p:spPr>
          <a:xfrm>
            <a:off x="467544" y="1196752"/>
            <a:ext cx="8424936" cy="3754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2800" b="1" dirty="0">
                <a:solidFill>
                  <a:srgbClr val="023751"/>
                </a:solidFill>
              </a:rPr>
              <a:t>Critical </a:t>
            </a:r>
            <a:r>
              <a:rPr lang="en-IN" sz="2800" b="1" dirty="0" smtClean="0">
                <a:solidFill>
                  <a:srgbClr val="023751"/>
                </a:solidFill>
              </a:rPr>
              <a:t>Care &amp; Burn Unit:</a:t>
            </a:r>
            <a:endParaRPr lang="en-IN" sz="2800" b="1" dirty="0">
              <a:solidFill>
                <a:srgbClr val="023751"/>
              </a:solidFill>
            </a:endParaRPr>
          </a:p>
        </p:txBody>
      </p:sp>
      <p:pic>
        <p:nvPicPr>
          <p:cNvPr id="7" name="Picture 2" descr="C:\Users\Admin\Desktop\Critical-Care-feature.jpg"/>
          <p:cNvPicPr>
            <a:picLocks noChangeAspect="1" noChangeArrowheads="1"/>
          </p:cNvPicPr>
          <p:nvPr/>
        </p:nvPicPr>
        <p:blipFill>
          <a:blip r:embed="rId3"/>
          <a:srcRect/>
          <a:stretch>
            <a:fillRect/>
          </a:stretch>
        </p:blipFill>
        <p:spPr bwMode="auto">
          <a:xfrm>
            <a:off x="5508104" y="3068960"/>
            <a:ext cx="3207299" cy="2376264"/>
          </a:xfrm>
          <a:prstGeom prst="rect">
            <a:avLst/>
          </a:prstGeom>
          <a:ln w="88900" cap="sq" cmpd="thickThin">
            <a:solidFill>
              <a:srgbClr val="000000"/>
            </a:solidFill>
            <a:prstDash val="solid"/>
            <a:miter lim="800000"/>
          </a:ln>
          <a:effectLst>
            <a:innerShdw blurRad="76200">
              <a:srgbClr val="000000"/>
            </a:innerShdw>
          </a:effectLst>
        </p:spPr>
      </p:pic>
      <p:sp>
        <p:nvSpPr>
          <p:cNvPr id="8" name="Title 1"/>
          <p:cNvSpPr txBox="1">
            <a:spLocks/>
          </p:cNvSpPr>
          <p:nvPr/>
        </p:nvSpPr>
        <p:spPr>
          <a:xfrm>
            <a:off x="467544" y="2708920"/>
            <a:ext cx="8424936" cy="468052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2000" b="1" dirty="0">
                <a:solidFill>
                  <a:srgbClr val="023751"/>
                </a:solidFill>
              </a:rPr>
              <a:t>ICU </a:t>
            </a:r>
            <a:r>
              <a:rPr lang="en-IN" sz="2000" b="1" dirty="0" smtClean="0">
                <a:solidFill>
                  <a:srgbClr val="023751"/>
                </a:solidFill>
              </a:rPr>
              <a:t>  –</a:t>
            </a:r>
            <a:r>
              <a:rPr lang="en-IN" sz="2000" b="1" dirty="0">
                <a:solidFill>
                  <a:srgbClr val="023751"/>
                </a:solidFill>
              </a:rPr>
              <a:t>  </a:t>
            </a:r>
            <a:r>
              <a:rPr lang="en-IN" sz="2000" dirty="0" smtClean="0">
                <a:solidFill>
                  <a:srgbClr val="023751"/>
                </a:solidFill>
              </a:rPr>
              <a:t>46 </a:t>
            </a:r>
            <a:r>
              <a:rPr lang="en-IN" sz="2000" dirty="0">
                <a:solidFill>
                  <a:srgbClr val="023751"/>
                </a:solidFill>
              </a:rPr>
              <a:t>bedded </a:t>
            </a:r>
            <a:r>
              <a:rPr lang="en-IN" sz="2000" dirty="0" smtClean="0">
                <a:solidFill>
                  <a:srgbClr val="023751"/>
                </a:solidFill>
              </a:rPr>
              <a:t>Intensive </a:t>
            </a:r>
            <a:r>
              <a:rPr lang="en-IN" sz="2000" dirty="0">
                <a:solidFill>
                  <a:srgbClr val="023751"/>
                </a:solidFill>
              </a:rPr>
              <a:t>Care Unit (ICU)</a:t>
            </a:r>
          </a:p>
          <a:p>
            <a:pPr algn="l"/>
            <a:r>
              <a:rPr lang="en-IN" sz="2000" b="1" dirty="0">
                <a:solidFill>
                  <a:srgbClr val="023751"/>
                </a:solidFill>
              </a:rPr>
              <a:t>CCU </a:t>
            </a:r>
            <a:r>
              <a:rPr lang="en-IN" sz="2000" b="1" dirty="0" smtClean="0">
                <a:solidFill>
                  <a:srgbClr val="023751"/>
                </a:solidFill>
              </a:rPr>
              <a:t> – </a:t>
            </a:r>
            <a:r>
              <a:rPr lang="en-IN" sz="2000" dirty="0" smtClean="0">
                <a:solidFill>
                  <a:srgbClr val="023751"/>
                </a:solidFill>
              </a:rPr>
              <a:t>15 </a:t>
            </a:r>
            <a:r>
              <a:rPr lang="en-IN" sz="2000" dirty="0">
                <a:solidFill>
                  <a:srgbClr val="023751"/>
                </a:solidFill>
              </a:rPr>
              <a:t>bedded coronary care unit (CCU)</a:t>
            </a:r>
          </a:p>
          <a:p>
            <a:pPr algn="l"/>
            <a:r>
              <a:rPr lang="en-IN" sz="2000" b="1" dirty="0">
                <a:solidFill>
                  <a:srgbClr val="023751"/>
                </a:solidFill>
              </a:rPr>
              <a:t>ITU </a:t>
            </a:r>
            <a:r>
              <a:rPr lang="en-IN" sz="2000" b="1" dirty="0" smtClean="0">
                <a:solidFill>
                  <a:srgbClr val="023751"/>
                </a:solidFill>
              </a:rPr>
              <a:t>   –</a:t>
            </a:r>
            <a:r>
              <a:rPr lang="en-IN" sz="2000" b="1" dirty="0">
                <a:solidFill>
                  <a:srgbClr val="023751"/>
                </a:solidFill>
              </a:rPr>
              <a:t>  </a:t>
            </a:r>
            <a:r>
              <a:rPr lang="en-IN" sz="2000" dirty="0" smtClean="0">
                <a:solidFill>
                  <a:srgbClr val="023751"/>
                </a:solidFill>
              </a:rPr>
              <a:t>04 </a:t>
            </a:r>
            <a:r>
              <a:rPr lang="en-IN" sz="2000" dirty="0">
                <a:solidFill>
                  <a:srgbClr val="023751"/>
                </a:solidFill>
              </a:rPr>
              <a:t>bedded  Intensive Therapy Unit (ITU)</a:t>
            </a:r>
          </a:p>
          <a:p>
            <a:pPr algn="l"/>
            <a:r>
              <a:rPr lang="en-IN" sz="2000" b="1" dirty="0">
                <a:solidFill>
                  <a:srgbClr val="023751"/>
                </a:solidFill>
              </a:rPr>
              <a:t>NICU </a:t>
            </a:r>
            <a:r>
              <a:rPr lang="en-IN" sz="2000" b="1" dirty="0" smtClean="0">
                <a:solidFill>
                  <a:srgbClr val="023751"/>
                </a:solidFill>
              </a:rPr>
              <a:t>– </a:t>
            </a:r>
            <a:r>
              <a:rPr lang="en-IN" sz="2000" dirty="0" smtClean="0">
                <a:solidFill>
                  <a:srgbClr val="023751"/>
                </a:solidFill>
              </a:rPr>
              <a:t>10 bedded </a:t>
            </a:r>
            <a:r>
              <a:rPr lang="en-IN" sz="2000" dirty="0">
                <a:solidFill>
                  <a:srgbClr val="023751"/>
                </a:solidFill>
              </a:rPr>
              <a:t>NICU </a:t>
            </a:r>
          </a:p>
          <a:p>
            <a:pPr algn="l"/>
            <a:r>
              <a:rPr lang="en-IN" sz="2000" b="1" dirty="0">
                <a:solidFill>
                  <a:srgbClr val="023751"/>
                </a:solidFill>
              </a:rPr>
              <a:t>PICU </a:t>
            </a:r>
            <a:r>
              <a:rPr lang="en-IN" sz="2000" b="1" dirty="0" smtClean="0">
                <a:solidFill>
                  <a:srgbClr val="023751"/>
                </a:solidFill>
              </a:rPr>
              <a:t> –  </a:t>
            </a:r>
            <a:r>
              <a:rPr lang="en-IN" sz="2000" dirty="0" smtClean="0">
                <a:solidFill>
                  <a:srgbClr val="023751"/>
                </a:solidFill>
              </a:rPr>
              <a:t>60 </a:t>
            </a:r>
            <a:r>
              <a:rPr lang="en-IN" sz="2000" dirty="0">
                <a:solidFill>
                  <a:srgbClr val="023751"/>
                </a:solidFill>
              </a:rPr>
              <a:t>bedded </a:t>
            </a:r>
            <a:r>
              <a:rPr lang="en-IN" sz="2000" dirty="0" smtClean="0">
                <a:solidFill>
                  <a:srgbClr val="023751"/>
                </a:solidFill>
              </a:rPr>
              <a:t>PICU</a:t>
            </a:r>
          </a:p>
          <a:p>
            <a:pPr algn="l"/>
            <a:r>
              <a:rPr lang="en-IN" sz="2000" b="1" dirty="0" smtClean="0">
                <a:solidFill>
                  <a:srgbClr val="023751"/>
                </a:solidFill>
              </a:rPr>
              <a:t>RICU</a:t>
            </a:r>
            <a:r>
              <a:rPr lang="en-IN" sz="2000" b="1" dirty="0">
                <a:solidFill>
                  <a:srgbClr val="023751"/>
                </a:solidFill>
              </a:rPr>
              <a:t>  –  </a:t>
            </a:r>
            <a:r>
              <a:rPr lang="en-IN" sz="2000" dirty="0" smtClean="0">
                <a:solidFill>
                  <a:srgbClr val="023751"/>
                </a:solidFill>
              </a:rPr>
              <a:t>07 </a:t>
            </a:r>
            <a:r>
              <a:rPr lang="en-IN" sz="2000" dirty="0">
                <a:solidFill>
                  <a:srgbClr val="023751"/>
                </a:solidFill>
              </a:rPr>
              <a:t>bedded </a:t>
            </a:r>
            <a:r>
              <a:rPr lang="en-IN" sz="2000" dirty="0" smtClean="0">
                <a:solidFill>
                  <a:srgbClr val="023751"/>
                </a:solidFill>
              </a:rPr>
              <a:t>RICU</a:t>
            </a:r>
          </a:p>
          <a:p>
            <a:pPr algn="l"/>
            <a:r>
              <a:rPr lang="en-IN" sz="2000" b="1" dirty="0" smtClean="0">
                <a:solidFill>
                  <a:srgbClr val="023751"/>
                </a:solidFill>
              </a:rPr>
              <a:t>SICU</a:t>
            </a:r>
            <a:r>
              <a:rPr lang="en-IN" sz="2000" b="1" dirty="0">
                <a:solidFill>
                  <a:srgbClr val="023751"/>
                </a:solidFill>
              </a:rPr>
              <a:t>  –  </a:t>
            </a:r>
            <a:r>
              <a:rPr lang="en-IN" sz="2000" dirty="0" smtClean="0">
                <a:solidFill>
                  <a:srgbClr val="023751"/>
                </a:solidFill>
              </a:rPr>
              <a:t>10 </a:t>
            </a:r>
            <a:r>
              <a:rPr lang="en-IN" sz="2000" dirty="0">
                <a:solidFill>
                  <a:srgbClr val="023751"/>
                </a:solidFill>
              </a:rPr>
              <a:t>bedded </a:t>
            </a:r>
            <a:r>
              <a:rPr lang="en-IN" sz="2000" dirty="0" smtClean="0">
                <a:solidFill>
                  <a:srgbClr val="023751"/>
                </a:solidFill>
              </a:rPr>
              <a:t>SICU</a:t>
            </a:r>
          </a:p>
          <a:p>
            <a:pPr algn="l"/>
            <a:r>
              <a:rPr lang="en-IN" sz="2000" b="1" dirty="0" smtClean="0">
                <a:solidFill>
                  <a:srgbClr val="023751"/>
                </a:solidFill>
              </a:rPr>
              <a:t>Burn Unit </a:t>
            </a:r>
            <a:r>
              <a:rPr lang="en-IN" sz="2000" b="1" dirty="0">
                <a:solidFill>
                  <a:srgbClr val="023751"/>
                </a:solidFill>
              </a:rPr>
              <a:t> –  </a:t>
            </a:r>
            <a:r>
              <a:rPr lang="en-IN" sz="2000" dirty="0" smtClean="0">
                <a:solidFill>
                  <a:srgbClr val="023751"/>
                </a:solidFill>
              </a:rPr>
              <a:t>05 </a:t>
            </a:r>
            <a:r>
              <a:rPr lang="en-IN" sz="2000" dirty="0">
                <a:solidFill>
                  <a:srgbClr val="023751"/>
                </a:solidFill>
              </a:rPr>
              <a:t>bedded </a:t>
            </a:r>
            <a:r>
              <a:rPr lang="en-IN" sz="2000" dirty="0" smtClean="0">
                <a:solidFill>
                  <a:srgbClr val="023751"/>
                </a:solidFill>
              </a:rPr>
              <a:t>Burn Unit</a:t>
            </a:r>
            <a:endParaRPr lang="en-IN" sz="2000" b="1" dirty="0">
              <a:solidFill>
                <a:srgbClr val="023751"/>
              </a:solidFill>
            </a:endParaRPr>
          </a:p>
          <a:p>
            <a:pPr algn="l"/>
            <a:endParaRPr lang="en-IN" sz="2000" b="1" dirty="0">
              <a:solidFill>
                <a:srgbClr val="023751"/>
              </a:solidFill>
            </a:endParaRPr>
          </a:p>
          <a:p>
            <a:pPr algn="l"/>
            <a:endParaRPr lang="en-IN" sz="2000" b="1" dirty="0">
              <a:solidFill>
                <a:srgbClr val="023751"/>
              </a:solidFill>
            </a:endParaRPr>
          </a:p>
          <a:p>
            <a:pPr algn="l"/>
            <a:endParaRPr lang="en-IN" sz="2000" b="1" dirty="0">
              <a:solidFill>
                <a:srgbClr val="023751"/>
              </a:solidFill>
            </a:endParaRPr>
          </a:p>
        </p:txBody>
      </p:sp>
    </p:spTree>
    <p:extLst>
      <p:ext uri="{BB962C8B-B14F-4D97-AF65-F5344CB8AC3E}">
        <p14:creationId xmlns:p14="http://schemas.microsoft.com/office/powerpoint/2010/main" val="35018052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030" y="2807650"/>
            <a:ext cx="3600401" cy="2391311"/>
          </a:xfrm>
          <a:prstGeom prst="rect">
            <a:avLst/>
          </a:prstGeom>
          <a:ln w="88900" cap="sq" cmpd="thickThin">
            <a:solidFill>
              <a:srgbClr val="000000"/>
            </a:solidFill>
            <a:prstDash val="solid"/>
            <a:miter lim="800000"/>
          </a:ln>
          <a:effectLst>
            <a:innerShdw blurRad="76200">
              <a:srgbClr val="000000"/>
            </a:innerShdw>
          </a:effectLst>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1560" y="2780928"/>
            <a:ext cx="3633469" cy="2413274"/>
          </a:xfrm>
          <a:prstGeom prst="rect">
            <a:avLst/>
          </a:prstGeom>
          <a:ln w="88900" cap="sq" cmpd="thickThin">
            <a:solidFill>
              <a:srgbClr val="000000"/>
            </a:solidFill>
            <a:prstDash val="solid"/>
            <a:miter lim="800000"/>
          </a:ln>
          <a:effectLst>
            <a:innerShdw blurRad="76200">
              <a:srgbClr val="000000"/>
            </a:innerShdw>
          </a:effectLst>
        </p:spPr>
      </p:pic>
      <p:sp>
        <p:nvSpPr>
          <p:cNvPr id="10" name="Title 1"/>
          <p:cNvSpPr>
            <a:spLocks noGrp="1"/>
          </p:cNvSpPr>
          <p:nvPr>
            <p:ph type="ctrTitle"/>
          </p:nvPr>
        </p:nvSpPr>
        <p:spPr>
          <a:xfrm>
            <a:off x="467543" y="1384476"/>
            <a:ext cx="8424937" cy="1540468"/>
          </a:xfrm>
        </p:spPr>
        <p:txBody>
          <a:bodyPr>
            <a:normAutofit/>
          </a:bodyPr>
          <a:lstStyle/>
          <a:p>
            <a:pPr algn="l"/>
            <a:r>
              <a:rPr lang="en-IN" sz="2000" dirty="0">
                <a:solidFill>
                  <a:srgbClr val="023751"/>
                </a:solidFill>
              </a:rPr>
              <a:t>The Hospital has a spacious cafeteria with separate sitting arrangement for Patient Attendants, Doctors , Nurses , Nursing &amp; Medical Students.</a:t>
            </a:r>
          </a:p>
        </p:txBody>
      </p:sp>
      <p:sp>
        <p:nvSpPr>
          <p:cNvPr id="11" name="Title 1"/>
          <p:cNvSpPr txBox="1">
            <a:spLocks/>
          </p:cNvSpPr>
          <p:nvPr/>
        </p:nvSpPr>
        <p:spPr>
          <a:xfrm>
            <a:off x="467544" y="1196752"/>
            <a:ext cx="8424936" cy="3754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2800" b="1" dirty="0" smtClean="0">
                <a:solidFill>
                  <a:srgbClr val="023751"/>
                </a:solidFill>
              </a:rPr>
              <a:t>Cafeteria:</a:t>
            </a:r>
            <a:endParaRPr lang="en-IN" sz="2800" b="1" dirty="0">
              <a:solidFill>
                <a:srgbClr val="023751"/>
              </a:solidFill>
            </a:endParaRPr>
          </a:p>
        </p:txBody>
      </p:sp>
    </p:spTree>
    <p:extLst>
      <p:ext uri="{BB962C8B-B14F-4D97-AF65-F5344CB8AC3E}">
        <p14:creationId xmlns:p14="http://schemas.microsoft.com/office/powerpoint/2010/main" val="1896085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5" name="Group 4"/>
          <p:cNvGrpSpPr/>
          <p:nvPr/>
        </p:nvGrpSpPr>
        <p:grpSpPr>
          <a:xfrm>
            <a:off x="2771800" y="3573016"/>
            <a:ext cx="5806264" cy="1728192"/>
            <a:chOff x="2294128" y="3140968"/>
            <a:chExt cx="5806264" cy="1728192"/>
          </a:xfrm>
        </p:grpSpPr>
        <p:sp>
          <p:nvSpPr>
            <p:cNvPr id="6" name="Rectangle 5"/>
            <p:cNvSpPr/>
            <p:nvPr/>
          </p:nvSpPr>
          <p:spPr>
            <a:xfrm>
              <a:off x="2915816" y="3140968"/>
              <a:ext cx="5184576" cy="1512168"/>
            </a:xfrm>
            <a:prstGeom prst="rect">
              <a:avLst/>
            </a:prstGeom>
            <a:solidFill>
              <a:srgbClr val="0237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p:cNvSpPr/>
            <p:nvPr/>
          </p:nvSpPr>
          <p:spPr>
            <a:xfrm flipV="1">
              <a:off x="2294128" y="4653136"/>
              <a:ext cx="621688" cy="216024"/>
            </a:xfrm>
            <a:prstGeom prst="rect">
              <a:avLst/>
            </a:prstGeom>
            <a:solidFill>
              <a:srgbClr val="0237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8" name="Title 1"/>
          <p:cNvSpPr>
            <a:spLocks noGrp="1"/>
          </p:cNvSpPr>
          <p:nvPr>
            <p:ph type="ctrTitle"/>
          </p:nvPr>
        </p:nvSpPr>
        <p:spPr>
          <a:xfrm>
            <a:off x="3851920" y="3356992"/>
            <a:ext cx="4392488" cy="1944216"/>
          </a:xfrm>
        </p:spPr>
        <p:txBody>
          <a:bodyPr>
            <a:normAutofit/>
          </a:bodyPr>
          <a:lstStyle/>
          <a:p>
            <a:pPr algn="l"/>
            <a:r>
              <a:rPr lang="en-IN" b="1" dirty="0" smtClean="0">
                <a:solidFill>
                  <a:schemeClr val="bg1"/>
                </a:solidFill>
                <a:latin typeface="Gotham" panose="02000804040000020004" pitchFamily="2" charset="0"/>
              </a:rPr>
              <a:t>OUR SCHEMES</a:t>
            </a:r>
            <a:endParaRPr lang="en-IN" b="1" dirty="0">
              <a:solidFill>
                <a:schemeClr val="bg1"/>
              </a:solidFill>
              <a:latin typeface="Gotham" panose="02000804040000020004" pitchFamily="2" charset="0"/>
            </a:endParaRPr>
          </a:p>
        </p:txBody>
      </p:sp>
    </p:spTree>
    <p:extLst>
      <p:ext uri="{BB962C8B-B14F-4D97-AF65-F5344CB8AC3E}">
        <p14:creationId xmlns:p14="http://schemas.microsoft.com/office/powerpoint/2010/main" val="2928590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3" name="Group 2"/>
          <p:cNvGrpSpPr/>
          <p:nvPr/>
        </p:nvGrpSpPr>
        <p:grpSpPr>
          <a:xfrm>
            <a:off x="611560" y="1367016"/>
            <a:ext cx="5094816" cy="2667105"/>
            <a:chOff x="5237824" y="2659255"/>
            <a:chExt cx="5094816" cy="2667105"/>
          </a:xfrm>
        </p:grpSpPr>
        <p:grpSp>
          <p:nvGrpSpPr>
            <p:cNvPr id="5" name="Group 4"/>
            <p:cNvGrpSpPr/>
            <p:nvPr/>
          </p:nvGrpSpPr>
          <p:grpSpPr>
            <a:xfrm>
              <a:off x="5237824" y="2659255"/>
              <a:ext cx="4014696" cy="381105"/>
              <a:chOff x="5021800" y="2522455"/>
              <a:chExt cx="4014696" cy="381105"/>
            </a:xfrm>
          </p:grpSpPr>
          <p:sp>
            <p:nvSpPr>
              <p:cNvPr id="6" name="Oval 5"/>
              <p:cNvSpPr/>
              <p:nvPr/>
            </p:nvSpPr>
            <p:spPr>
              <a:xfrm>
                <a:off x="5021800" y="2641183"/>
                <a:ext cx="143651" cy="143651"/>
              </a:xfrm>
              <a:prstGeom prst="ellipse">
                <a:avLst/>
              </a:prstGeom>
              <a:solidFill>
                <a:srgbClr val="A0CD52"/>
              </a:solidFill>
              <a:ln>
                <a:solidFill>
                  <a:srgbClr val="023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000">
                  <a:latin typeface="+mj-lt"/>
                </a:endParaRPr>
              </a:p>
            </p:txBody>
          </p:sp>
          <p:sp>
            <p:nvSpPr>
              <p:cNvPr id="7" name="Title 1"/>
              <p:cNvSpPr txBox="1">
                <a:spLocks/>
              </p:cNvSpPr>
              <p:nvPr/>
            </p:nvSpPr>
            <p:spPr>
              <a:xfrm>
                <a:off x="5292080" y="2522455"/>
                <a:ext cx="3744416" cy="38110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2000" dirty="0">
                    <a:solidFill>
                      <a:srgbClr val="023751"/>
                    </a:solidFill>
                  </a:rPr>
                  <a:t>ESIC</a:t>
                </a:r>
              </a:p>
            </p:txBody>
          </p:sp>
        </p:grpSp>
        <p:grpSp>
          <p:nvGrpSpPr>
            <p:cNvPr id="8" name="Group 7"/>
            <p:cNvGrpSpPr/>
            <p:nvPr/>
          </p:nvGrpSpPr>
          <p:grpSpPr>
            <a:xfrm>
              <a:off x="5237824" y="3116455"/>
              <a:ext cx="3222608" cy="381105"/>
              <a:chOff x="5021800" y="2522455"/>
              <a:chExt cx="3222608" cy="381105"/>
            </a:xfrm>
          </p:grpSpPr>
          <p:sp>
            <p:nvSpPr>
              <p:cNvPr id="9" name="Oval 8"/>
              <p:cNvSpPr/>
              <p:nvPr/>
            </p:nvSpPr>
            <p:spPr>
              <a:xfrm>
                <a:off x="5021800" y="2641183"/>
                <a:ext cx="143651" cy="143651"/>
              </a:xfrm>
              <a:prstGeom prst="ellipse">
                <a:avLst/>
              </a:prstGeom>
              <a:solidFill>
                <a:srgbClr val="A0CD52"/>
              </a:solidFill>
              <a:ln>
                <a:solidFill>
                  <a:srgbClr val="023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000">
                  <a:latin typeface="+mj-lt"/>
                </a:endParaRPr>
              </a:p>
            </p:txBody>
          </p:sp>
          <p:sp>
            <p:nvSpPr>
              <p:cNvPr id="10" name="Title 1"/>
              <p:cNvSpPr txBox="1">
                <a:spLocks/>
              </p:cNvSpPr>
              <p:nvPr/>
            </p:nvSpPr>
            <p:spPr>
              <a:xfrm>
                <a:off x="5292080" y="2522455"/>
                <a:ext cx="2952328" cy="381105"/>
              </a:xfrm>
              <a:prstGeom prst="rect">
                <a:avLst/>
              </a:prstGeom>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2000" dirty="0" smtClean="0">
                    <a:solidFill>
                      <a:srgbClr val="023751"/>
                    </a:solidFill>
                  </a:rPr>
                  <a:t>WBHS</a:t>
                </a:r>
                <a:endParaRPr lang="en-IN" sz="2000" dirty="0">
                  <a:solidFill>
                    <a:srgbClr val="023751"/>
                  </a:solidFill>
                </a:endParaRPr>
              </a:p>
            </p:txBody>
          </p:sp>
        </p:grpSp>
        <p:grpSp>
          <p:nvGrpSpPr>
            <p:cNvPr id="11" name="Group 10"/>
            <p:cNvGrpSpPr/>
            <p:nvPr/>
          </p:nvGrpSpPr>
          <p:grpSpPr>
            <a:xfrm>
              <a:off x="5237824" y="3573655"/>
              <a:ext cx="4158712" cy="381105"/>
              <a:chOff x="5021800" y="2522455"/>
              <a:chExt cx="4158712" cy="381105"/>
            </a:xfrm>
          </p:grpSpPr>
          <p:sp>
            <p:nvSpPr>
              <p:cNvPr id="12" name="Oval 11"/>
              <p:cNvSpPr/>
              <p:nvPr/>
            </p:nvSpPr>
            <p:spPr>
              <a:xfrm>
                <a:off x="5021800" y="2641183"/>
                <a:ext cx="143651" cy="143651"/>
              </a:xfrm>
              <a:prstGeom prst="ellipse">
                <a:avLst/>
              </a:prstGeom>
              <a:solidFill>
                <a:srgbClr val="A0CD52"/>
              </a:solidFill>
              <a:ln>
                <a:solidFill>
                  <a:srgbClr val="023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000">
                  <a:latin typeface="+mj-lt"/>
                </a:endParaRPr>
              </a:p>
            </p:txBody>
          </p:sp>
          <p:sp>
            <p:nvSpPr>
              <p:cNvPr id="13" name="Title 1"/>
              <p:cNvSpPr txBox="1">
                <a:spLocks/>
              </p:cNvSpPr>
              <p:nvPr/>
            </p:nvSpPr>
            <p:spPr>
              <a:xfrm>
                <a:off x="5292080" y="2522455"/>
                <a:ext cx="3888432" cy="38110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2000" dirty="0">
                    <a:solidFill>
                      <a:srgbClr val="023751"/>
                    </a:solidFill>
                  </a:rPr>
                  <a:t>CGHS</a:t>
                </a:r>
              </a:p>
            </p:txBody>
          </p:sp>
        </p:grpSp>
        <p:grpSp>
          <p:nvGrpSpPr>
            <p:cNvPr id="14" name="Group 13"/>
            <p:cNvGrpSpPr/>
            <p:nvPr/>
          </p:nvGrpSpPr>
          <p:grpSpPr>
            <a:xfrm>
              <a:off x="5237824" y="4030855"/>
              <a:ext cx="5094816" cy="381105"/>
              <a:chOff x="5021800" y="2522455"/>
              <a:chExt cx="5094816" cy="381105"/>
            </a:xfrm>
          </p:grpSpPr>
          <p:sp>
            <p:nvSpPr>
              <p:cNvPr id="15" name="Oval 14"/>
              <p:cNvSpPr/>
              <p:nvPr/>
            </p:nvSpPr>
            <p:spPr>
              <a:xfrm>
                <a:off x="5021800" y="2641183"/>
                <a:ext cx="143651" cy="143651"/>
              </a:xfrm>
              <a:prstGeom prst="ellipse">
                <a:avLst/>
              </a:prstGeom>
              <a:solidFill>
                <a:srgbClr val="A0CD52"/>
              </a:solidFill>
              <a:ln>
                <a:solidFill>
                  <a:srgbClr val="023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000">
                  <a:latin typeface="+mj-lt"/>
                </a:endParaRPr>
              </a:p>
            </p:txBody>
          </p:sp>
          <p:sp>
            <p:nvSpPr>
              <p:cNvPr id="16" name="Title 1"/>
              <p:cNvSpPr txBox="1">
                <a:spLocks/>
              </p:cNvSpPr>
              <p:nvPr/>
            </p:nvSpPr>
            <p:spPr>
              <a:xfrm>
                <a:off x="5292080" y="2522455"/>
                <a:ext cx="4824536" cy="381105"/>
              </a:xfrm>
              <a:prstGeom prst="rect">
                <a:avLst/>
              </a:prstGeom>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2000" dirty="0" err="1">
                    <a:solidFill>
                      <a:srgbClr val="023751"/>
                    </a:solidFill>
                  </a:rPr>
                  <a:t>Swasthya</a:t>
                </a:r>
                <a:r>
                  <a:rPr lang="en-IN" sz="2000" dirty="0">
                    <a:solidFill>
                      <a:srgbClr val="023751"/>
                    </a:solidFill>
                  </a:rPr>
                  <a:t> </a:t>
                </a:r>
                <a:r>
                  <a:rPr lang="en-IN" sz="2000" dirty="0" err="1" smtClean="0">
                    <a:solidFill>
                      <a:srgbClr val="023751"/>
                    </a:solidFill>
                  </a:rPr>
                  <a:t>Sathi</a:t>
                </a:r>
                <a:r>
                  <a:rPr lang="en-IN" sz="2000" dirty="0" smtClean="0">
                    <a:solidFill>
                      <a:srgbClr val="023751"/>
                    </a:solidFill>
                  </a:rPr>
                  <a:t> Scheme</a:t>
                </a:r>
                <a:endParaRPr lang="en-IN" sz="2000" dirty="0">
                  <a:solidFill>
                    <a:srgbClr val="023751"/>
                  </a:solidFill>
                </a:endParaRPr>
              </a:p>
            </p:txBody>
          </p:sp>
        </p:grpSp>
        <p:grpSp>
          <p:nvGrpSpPr>
            <p:cNvPr id="17" name="Group 16"/>
            <p:cNvGrpSpPr/>
            <p:nvPr/>
          </p:nvGrpSpPr>
          <p:grpSpPr>
            <a:xfrm>
              <a:off x="5237824" y="4488055"/>
              <a:ext cx="3222608" cy="381105"/>
              <a:chOff x="5021800" y="2522455"/>
              <a:chExt cx="3222608" cy="381105"/>
            </a:xfrm>
          </p:grpSpPr>
          <p:sp>
            <p:nvSpPr>
              <p:cNvPr id="18" name="Oval 17"/>
              <p:cNvSpPr/>
              <p:nvPr/>
            </p:nvSpPr>
            <p:spPr>
              <a:xfrm>
                <a:off x="5021800" y="2641183"/>
                <a:ext cx="143651" cy="143651"/>
              </a:xfrm>
              <a:prstGeom prst="ellipse">
                <a:avLst/>
              </a:prstGeom>
              <a:solidFill>
                <a:srgbClr val="A0CD52"/>
              </a:solidFill>
              <a:ln>
                <a:solidFill>
                  <a:srgbClr val="023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000">
                  <a:latin typeface="+mj-lt"/>
                </a:endParaRPr>
              </a:p>
            </p:txBody>
          </p:sp>
          <p:sp>
            <p:nvSpPr>
              <p:cNvPr id="19" name="Title 1"/>
              <p:cNvSpPr txBox="1">
                <a:spLocks/>
              </p:cNvSpPr>
              <p:nvPr/>
            </p:nvSpPr>
            <p:spPr>
              <a:xfrm>
                <a:off x="5292080" y="2522455"/>
                <a:ext cx="2952328" cy="381105"/>
              </a:xfrm>
              <a:prstGeom prst="rect">
                <a:avLst/>
              </a:prstGeom>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2000" dirty="0">
                    <a:solidFill>
                      <a:srgbClr val="023751"/>
                    </a:solidFill>
                  </a:rPr>
                  <a:t>Janakalyan Prakalpa</a:t>
                </a:r>
              </a:p>
            </p:txBody>
          </p:sp>
        </p:grpSp>
        <p:grpSp>
          <p:nvGrpSpPr>
            <p:cNvPr id="23" name="Group 22"/>
            <p:cNvGrpSpPr/>
            <p:nvPr/>
          </p:nvGrpSpPr>
          <p:grpSpPr>
            <a:xfrm>
              <a:off x="5237824" y="4945255"/>
              <a:ext cx="4158712" cy="381105"/>
              <a:chOff x="5021800" y="2522455"/>
              <a:chExt cx="4158712" cy="381105"/>
            </a:xfrm>
          </p:grpSpPr>
          <p:sp>
            <p:nvSpPr>
              <p:cNvPr id="24" name="Oval 23"/>
              <p:cNvSpPr/>
              <p:nvPr/>
            </p:nvSpPr>
            <p:spPr>
              <a:xfrm>
                <a:off x="5021800" y="2641183"/>
                <a:ext cx="143651" cy="143651"/>
              </a:xfrm>
              <a:prstGeom prst="ellipse">
                <a:avLst/>
              </a:prstGeom>
              <a:solidFill>
                <a:srgbClr val="A0CD52"/>
              </a:solidFill>
              <a:ln>
                <a:solidFill>
                  <a:srgbClr val="023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000">
                  <a:latin typeface="+mj-lt"/>
                </a:endParaRPr>
              </a:p>
            </p:txBody>
          </p:sp>
          <p:sp>
            <p:nvSpPr>
              <p:cNvPr id="25" name="Title 1"/>
              <p:cNvSpPr txBox="1">
                <a:spLocks/>
              </p:cNvSpPr>
              <p:nvPr/>
            </p:nvSpPr>
            <p:spPr>
              <a:xfrm>
                <a:off x="5292080" y="2522455"/>
                <a:ext cx="3888432" cy="381105"/>
              </a:xfrm>
              <a:prstGeom prst="rect">
                <a:avLst/>
              </a:prstGeom>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2000" dirty="0">
                    <a:solidFill>
                      <a:srgbClr val="023751"/>
                    </a:solidFill>
                  </a:rPr>
                  <a:t>Academic  Scheme </a:t>
                </a:r>
              </a:p>
            </p:txBody>
          </p:sp>
        </p:grpSp>
      </p:grpSp>
      <p:pic>
        <p:nvPicPr>
          <p:cNvPr id="21" name="Picture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35896" y="1367016"/>
            <a:ext cx="4947620" cy="2950715"/>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9884065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467544" y="1196752"/>
            <a:ext cx="4247332" cy="4661140"/>
          </a:xfrm>
        </p:spPr>
        <p:txBody>
          <a:bodyPr>
            <a:normAutofit/>
          </a:bodyPr>
          <a:lstStyle/>
          <a:p>
            <a:pPr algn="l"/>
            <a:r>
              <a:rPr lang="en-IN" sz="2000" dirty="0" smtClean="0">
                <a:solidFill>
                  <a:srgbClr val="023751"/>
                </a:solidFill>
              </a:rPr>
              <a:t>The Scheme initiated by Govt of West Bengal covers health </a:t>
            </a:r>
            <a:r>
              <a:rPr lang="en-IN" sz="2000" dirty="0">
                <a:solidFill>
                  <a:srgbClr val="023751"/>
                </a:solidFill>
              </a:rPr>
              <a:t>coverage for Secondary and tertiary care up </a:t>
            </a:r>
            <a:r>
              <a:rPr lang="en-IN" sz="2000" dirty="0" smtClean="0">
                <a:solidFill>
                  <a:srgbClr val="023751"/>
                </a:solidFill>
              </a:rPr>
              <a:t>to</a:t>
            </a:r>
            <a:br>
              <a:rPr lang="en-IN" sz="2000" dirty="0" smtClean="0">
                <a:solidFill>
                  <a:srgbClr val="023751"/>
                </a:solidFill>
              </a:rPr>
            </a:br>
            <a:r>
              <a:rPr lang="en-IN" sz="2000" dirty="0" smtClean="0">
                <a:solidFill>
                  <a:srgbClr val="023751"/>
                </a:solidFill>
              </a:rPr>
              <a:t>Rs </a:t>
            </a:r>
            <a:r>
              <a:rPr lang="en-IN" sz="2000" dirty="0">
                <a:solidFill>
                  <a:srgbClr val="023751"/>
                </a:solidFill>
              </a:rPr>
              <a:t>1.5 lakhs per annum per family through Insurance Mode and up to 5 Lakhs for certain critical diseases like, cancer, Neuro-surgery, orthopaedic and cardio logical diseases </a:t>
            </a:r>
            <a:r>
              <a:rPr lang="en-IN" sz="2000" dirty="0" smtClean="0">
                <a:solidFill>
                  <a:srgbClr val="023751"/>
                </a:solidFill>
              </a:rPr>
              <a:t>etc</a:t>
            </a:r>
            <a:br>
              <a:rPr lang="en-IN" sz="2000" dirty="0" smtClean="0">
                <a:solidFill>
                  <a:srgbClr val="023751"/>
                </a:solidFill>
              </a:rPr>
            </a:br>
            <a:r>
              <a:rPr lang="en-IN" sz="2000" dirty="0" smtClean="0">
                <a:solidFill>
                  <a:srgbClr val="023751"/>
                </a:solidFill>
              </a:rPr>
              <a:t>Dedicated </a:t>
            </a:r>
            <a:r>
              <a:rPr lang="en-IN" sz="2000" dirty="0" err="1" smtClean="0">
                <a:solidFill>
                  <a:srgbClr val="023751"/>
                </a:solidFill>
              </a:rPr>
              <a:t>Swastha</a:t>
            </a:r>
            <a:r>
              <a:rPr lang="en-IN" sz="2000" dirty="0" smtClean="0">
                <a:solidFill>
                  <a:srgbClr val="023751"/>
                </a:solidFill>
              </a:rPr>
              <a:t> </a:t>
            </a:r>
            <a:r>
              <a:rPr lang="en-IN" sz="2000" dirty="0" err="1" smtClean="0">
                <a:solidFill>
                  <a:srgbClr val="023751"/>
                </a:solidFill>
              </a:rPr>
              <a:t>Sathi</a:t>
            </a:r>
            <a:r>
              <a:rPr lang="en-IN" sz="2000" dirty="0" smtClean="0">
                <a:solidFill>
                  <a:srgbClr val="023751"/>
                </a:solidFill>
              </a:rPr>
              <a:t> Desk in the hospital caters to huge population of the area. </a:t>
            </a:r>
          </a:p>
        </p:txBody>
      </p:sp>
      <p:sp>
        <p:nvSpPr>
          <p:cNvPr id="4" name="Title 1"/>
          <p:cNvSpPr txBox="1">
            <a:spLocks/>
          </p:cNvSpPr>
          <p:nvPr/>
        </p:nvSpPr>
        <p:spPr>
          <a:xfrm>
            <a:off x="467544" y="1196752"/>
            <a:ext cx="8424936" cy="3754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3200" b="1" dirty="0" err="1">
                <a:solidFill>
                  <a:srgbClr val="023751"/>
                </a:solidFill>
              </a:rPr>
              <a:t>Swasthya</a:t>
            </a:r>
            <a:r>
              <a:rPr lang="en-IN" sz="3200" b="1" dirty="0">
                <a:solidFill>
                  <a:srgbClr val="023751"/>
                </a:solidFill>
              </a:rPr>
              <a:t> </a:t>
            </a:r>
            <a:r>
              <a:rPr lang="en-IN" sz="3200" b="1" dirty="0" err="1" smtClean="0">
                <a:solidFill>
                  <a:srgbClr val="023751"/>
                </a:solidFill>
              </a:rPr>
              <a:t>Sathi</a:t>
            </a:r>
            <a:r>
              <a:rPr lang="en-IN" sz="3200" b="1" dirty="0" smtClean="0">
                <a:solidFill>
                  <a:srgbClr val="023751"/>
                </a:solidFill>
              </a:rPr>
              <a:t> Scheme:</a:t>
            </a:r>
          </a:p>
        </p:txBody>
      </p:sp>
      <p:pic>
        <p:nvPicPr>
          <p:cNvPr id="1029" name="Picture 5" descr="C:\Users\Admin\AppData\Roaming\Microsoft\Windows\Network Shortcuts\IMG_20191129_133243.jpg"/>
          <p:cNvPicPr>
            <a:picLocks noChangeAspect="1" noChangeArrowheads="1"/>
          </p:cNvPicPr>
          <p:nvPr/>
        </p:nvPicPr>
        <p:blipFill>
          <a:blip r:embed="rId3" cstate="print"/>
          <a:srcRect/>
          <a:stretch>
            <a:fillRect/>
          </a:stretch>
        </p:blipFill>
        <p:spPr bwMode="auto">
          <a:xfrm>
            <a:off x="5286380" y="1428736"/>
            <a:ext cx="3143138" cy="300039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10974553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467544" y="1196752"/>
            <a:ext cx="8424936" cy="3754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3200" b="1" dirty="0">
                <a:solidFill>
                  <a:srgbClr val="023751"/>
                </a:solidFill>
              </a:rPr>
              <a:t>Janakalyan </a:t>
            </a:r>
            <a:r>
              <a:rPr lang="en-IN" sz="3200" b="1" dirty="0" smtClean="0">
                <a:solidFill>
                  <a:srgbClr val="023751"/>
                </a:solidFill>
              </a:rPr>
              <a:t>Prakalpa Scheme:</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1844824"/>
            <a:ext cx="2669353" cy="3776009"/>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9632" y="1847897"/>
            <a:ext cx="2681089" cy="3772936"/>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40618932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467544" y="1196752"/>
            <a:ext cx="8424936" cy="3754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3200" b="1" dirty="0" err="1" smtClean="0">
                <a:solidFill>
                  <a:srgbClr val="023751"/>
                </a:solidFill>
              </a:rPr>
              <a:t>Rs</a:t>
            </a:r>
            <a:r>
              <a:rPr lang="en-IN" sz="3200" b="1" dirty="0" smtClean="0">
                <a:solidFill>
                  <a:srgbClr val="023751"/>
                </a:solidFill>
              </a:rPr>
              <a:t>. 20/- Free OPD Scheme:</a:t>
            </a:r>
          </a:p>
        </p:txBody>
      </p:sp>
      <p:pic>
        <p:nvPicPr>
          <p:cNvPr id="3" name="Picture 2"/>
          <p:cNvPicPr>
            <a:picLocks noChangeAspect="1"/>
          </p:cNvPicPr>
          <p:nvPr/>
        </p:nvPicPr>
        <p:blipFill>
          <a:blip r:embed="rId3" cstate="print">
            <a:lum bright="-2000"/>
            <a:extLst>
              <a:ext uri="{28A0092B-C50C-407E-A947-70E740481C1C}">
                <a14:useLocalDpi xmlns:a14="http://schemas.microsoft.com/office/drawing/2010/main" val="0"/>
              </a:ext>
            </a:extLst>
          </a:blip>
          <a:stretch>
            <a:fillRect/>
          </a:stretch>
        </p:blipFill>
        <p:spPr>
          <a:xfrm>
            <a:off x="3109237" y="1844824"/>
            <a:ext cx="2925527" cy="4150633"/>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39490838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467544" y="1196752"/>
            <a:ext cx="8424936" cy="3754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3200" b="1" dirty="0" smtClean="0">
                <a:solidFill>
                  <a:srgbClr val="023751"/>
                </a:solidFill>
              </a:rPr>
              <a:t>Patient friendly schemes run by the Hospital:</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6703" y="1988840"/>
            <a:ext cx="1827145" cy="2592288"/>
          </a:xfrm>
          <a:prstGeom prst="rect">
            <a:avLst/>
          </a:prstGeom>
          <a:ln w="88900" cap="sq" cmpd="thickThin">
            <a:solidFill>
              <a:srgbClr val="000000"/>
            </a:solidFill>
            <a:prstDash val="solid"/>
            <a:miter lim="800000"/>
          </a:ln>
          <a:effectLst>
            <a:innerShdw blurRad="76200">
              <a:srgbClr val="000000"/>
            </a:innerShdw>
          </a:effectLst>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43140" y="1954082"/>
            <a:ext cx="1857720" cy="2635666"/>
          </a:xfrm>
          <a:prstGeom prst="rect">
            <a:avLst/>
          </a:prstGeom>
          <a:ln w="88900" cap="sq" cmpd="thickThin">
            <a:solidFill>
              <a:srgbClr val="000000"/>
            </a:solidFill>
            <a:prstDash val="solid"/>
            <a:miter lim="800000"/>
          </a:ln>
          <a:effectLst>
            <a:innerShdw blurRad="76200">
              <a:srgbClr val="000000"/>
            </a:innerShdw>
          </a:effectLst>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40152" y="1954082"/>
            <a:ext cx="1860470" cy="2635666"/>
          </a:xfrm>
          <a:prstGeom prst="rect">
            <a:avLst/>
          </a:prstGeom>
          <a:ln w="88900" cap="sq" cmpd="thickThin">
            <a:solidFill>
              <a:srgbClr val="000000"/>
            </a:solidFill>
            <a:prstDash val="solid"/>
            <a:miter lim="800000"/>
          </a:ln>
          <a:effectLst>
            <a:innerShdw blurRad="76200">
              <a:srgbClr val="000000"/>
            </a:innerShdw>
          </a:effectLst>
        </p:spPr>
      </p:pic>
      <p:pic>
        <p:nvPicPr>
          <p:cNvPr id="1026" name="Picture 2" descr="C:\Users\iqct1230\Desktop\Tanushree Paul_Work\2019\NOV 2019\30th Event at Mani Square\coupon\coupon-0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71696" y="4797152"/>
            <a:ext cx="2800608" cy="116692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978243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1" name="Title 1"/>
          <p:cNvSpPr txBox="1">
            <a:spLocks/>
          </p:cNvSpPr>
          <p:nvPr/>
        </p:nvSpPr>
        <p:spPr>
          <a:xfrm>
            <a:off x="467544" y="1196752"/>
            <a:ext cx="8424936" cy="3754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3200" b="1" dirty="0" smtClean="0">
                <a:solidFill>
                  <a:srgbClr val="023751"/>
                </a:solidFill>
              </a:rPr>
              <a:t>Out-Patient Services:</a:t>
            </a:r>
          </a:p>
        </p:txBody>
      </p:sp>
      <p:sp>
        <p:nvSpPr>
          <p:cNvPr id="9" name="Title 1"/>
          <p:cNvSpPr>
            <a:spLocks noGrp="1"/>
          </p:cNvSpPr>
          <p:nvPr>
            <p:ph type="ctrTitle"/>
          </p:nvPr>
        </p:nvSpPr>
        <p:spPr>
          <a:xfrm>
            <a:off x="899592" y="1458599"/>
            <a:ext cx="7992888" cy="3770601"/>
          </a:xfrm>
        </p:spPr>
        <p:txBody>
          <a:bodyPr>
            <a:normAutofit/>
          </a:bodyPr>
          <a:lstStyle/>
          <a:p>
            <a:pPr algn="l"/>
            <a:r>
              <a:rPr lang="en-IN" sz="2000" dirty="0">
                <a:solidFill>
                  <a:srgbClr val="023751"/>
                </a:solidFill>
              </a:rPr>
              <a:t>The Hospital facilitates primary and tertiary health care for all kinds of people with a provision for below poverty line (BPL) patients, which is one of the major </a:t>
            </a:r>
            <a:r>
              <a:rPr lang="en-IN" sz="2000" dirty="0" smtClean="0">
                <a:solidFill>
                  <a:srgbClr val="023751"/>
                </a:solidFill>
              </a:rPr>
              <a:t>agenda </a:t>
            </a:r>
            <a:r>
              <a:rPr lang="en-IN" sz="2000" dirty="0">
                <a:solidFill>
                  <a:srgbClr val="023751"/>
                </a:solidFill>
              </a:rPr>
              <a:t>of the trust. Every day over 1000 out patients turn up to the OPD from surroundings areas</a:t>
            </a:r>
            <a:r>
              <a:rPr lang="en-IN" sz="2000" dirty="0" smtClean="0">
                <a:solidFill>
                  <a:srgbClr val="023751"/>
                </a:solidFill>
              </a:rPr>
              <a:t>.</a:t>
            </a:r>
            <a:br>
              <a:rPr lang="en-IN" sz="2000" dirty="0" smtClean="0">
                <a:solidFill>
                  <a:srgbClr val="023751"/>
                </a:solidFill>
              </a:rPr>
            </a:br>
            <a:r>
              <a:rPr lang="en-IN" sz="2000" dirty="0">
                <a:solidFill>
                  <a:srgbClr val="023751"/>
                </a:solidFill>
              </a:rPr>
              <a:t/>
            </a:r>
            <a:br>
              <a:rPr lang="en-IN" sz="2000" dirty="0">
                <a:solidFill>
                  <a:srgbClr val="023751"/>
                </a:solidFill>
              </a:rPr>
            </a:br>
            <a:r>
              <a:rPr lang="en-IN" sz="2000" dirty="0">
                <a:solidFill>
                  <a:srgbClr val="023751"/>
                </a:solidFill>
              </a:rPr>
              <a:t>All the departments like General Medicine, General Surgery, Orthopaedics, Obstetrics and Gynaecology, Paediatrics, Ophthalmology, Psychiatry, E.N.T., Pulmonary Medicine, Dermatology, </a:t>
            </a:r>
            <a:r>
              <a:rPr lang="en-IN" sz="2000" dirty="0" smtClean="0">
                <a:solidFill>
                  <a:srgbClr val="023751"/>
                </a:solidFill>
              </a:rPr>
              <a:t> </a:t>
            </a:r>
            <a:r>
              <a:rPr lang="en-IN" sz="2000" dirty="0">
                <a:solidFill>
                  <a:srgbClr val="023751"/>
                </a:solidFill>
              </a:rPr>
              <a:t>have their OPD facilities with separate male and female examination rooms.</a:t>
            </a:r>
            <a:br>
              <a:rPr lang="en-IN" sz="2000" dirty="0">
                <a:solidFill>
                  <a:srgbClr val="023751"/>
                </a:solidFill>
              </a:rPr>
            </a:br>
            <a:endParaRPr lang="en-IN" sz="2000" dirty="0">
              <a:solidFill>
                <a:srgbClr val="023751"/>
              </a:solidFill>
            </a:endParaRPr>
          </a:p>
        </p:txBody>
      </p:sp>
      <p:sp>
        <p:nvSpPr>
          <p:cNvPr id="11" name="Oval 10"/>
          <p:cNvSpPr/>
          <p:nvPr/>
        </p:nvSpPr>
        <p:spPr>
          <a:xfrm>
            <a:off x="611560" y="1916832"/>
            <a:ext cx="143651" cy="143651"/>
          </a:xfrm>
          <a:prstGeom prst="ellipse">
            <a:avLst/>
          </a:prstGeom>
          <a:solidFill>
            <a:srgbClr val="A0CD52"/>
          </a:solidFill>
          <a:ln>
            <a:solidFill>
              <a:srgbClr val="023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000">
              <a:latin typeface="+mj-lt"/>
            </a:endParaRPr>
          </a:p>
        </p:txBody>
      </p:sp>
      <p:sp>
        <p:nvSpPr>
          <p:cNvPr id="12" name="Oval 11"/>
          <p:cNvSpPr/>
          <p:nvPr/>
        </p:nvSpPr>
        <p:spPr>
          <a:xfrm>
            <a:off x="611560" y="3445382"/>
            <a:ext cx="143651" cy="143651"/>
          </a:xfrm>
          <a:prstGeom prst="ellipse">
            <a:avLst/>
          </a:prstGeom>
          <a:solidFill>
            <a:srgbClr val="A0CD52"/>
          </a:solidFill>
          <a:ln>
            <a:solidFill>
              <a:srgbClr val="023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000">
              <a:latin typeface="+mj-lt"/>
            </a:endParaRPr>
          </a:p>
        </p:txBody>
      </p:sp>
    </p:spTree>
    <p:extLst>
      <p:ext uri="{BB962C8B-B14F-4D97-AF65-F5344CB8AC3E}">
        <p14:creationId xmlns:p14="http://schemas.microsoft.com/office/powerpoint/2010/main" val="274251006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1" name="Title 1"/>
          <p:cNvSpPr txBox="1">
            <a:spLocks/>
          </p:cNvSpPr>
          <p:nvPr/>
        </p:nvSpPr>
        <p:spPr>
          <a:xfrm>
            <a:off x="467544" y="1196752"/>
            <a:ext cx="8424936" cy="3754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3200" b="1" dirty="0" smtClean="0">
                <a:solidFill>
                  <a:srgbClr val="023751"/>
                </a:solidFill>
              </a:rPr>
              <a:t>Out-Patient Services:</a:t>
            </a:r>
          </a:p>
        </p:txBody>
      </p:sp>
      <p:sp>
        <p:nvSpPr>
          <p:cNvPr id="5" name="Title 1"/>
          <p:cNvSpPr txBox="1">
            <a:spLocks/>
          </p:cNvSpPr>
          <p:nvPr/>
        </p:nvSpPr>
        <p:spPr>
          <a:xfrm>
            <a:off x="899592" y="1340768"/>
            <a:ext cx="7848872" cy="369859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2000" dirty="0">
                <a:solidFill>
                  <a:srgbClr val="023751"/>
                </a:solidFill>
              </a:rPr>
              <a:t>There are fixed timings for every OPD, and coordinator for each department to guide the patients.</a:t>
            </a:r>
            <a:br>
              <a:rPr lang="en-IN" sz="2000" dirty="0">
                <a:solidFill>
                  <a:srgbClr val="023751"/>
                </a:solidFill>
              </a:rPr>
            </a:br>
            <a:endParaRPr lang="en-IN" sz="2000" dirty="0" smtClean="0">
              <a:solidFill>
                <a:srgbClr val="023751"/>
              </a:solidFill>
            </a:endParaRPr>
          </a:p>
          <a:p>
            <a:pPr algn="l"/>
            <a:r>
              <a:rPr lang="en-IN" sz="2000" b="1" dirty="0" smtClean="0">
                <a:solidFill>
                  <a:srgbClr val="023751"/>
                </a:solidFill>
              </a:rPr>
              <a:t>OPD </a:t>
            </a:r>
            <a:r>
              <a:rPr lang="en-IN" sz="2000" b="1" dirty="0">
                <a:solidFill>
                  <a:srgbClr val="023751"/>
                </a:solidFill>
              </a:rPr>
              <a:t>Timings:</a:t>
            </a:r>
            <a:r>
              <a:rPr lang="en-IN" sz="2000" dirty="0">
                <a:solidFill>
                  <a:srgbClr val="023751"/>
                </a:solidFill>
              </a:rPr>
              <a:t>  Monday to Friday: 9:00 am – </a:t>
            </a:r>
            <a:r>
              <a:rPr lang="en-IN" sz="2000" dirty="0" smtClean="0">
                <a:solidFill>
                  <a:srgbClr val="023751"/>
                </a:solidFill>
              </a:rPr>
              <a:t>8:00 pm</a:t>
            </a:r>
          </a:p>
          <a:p>
            <a:pPr algn="l"/>
            <a:r>
              <a:rPr lang="en-IN" sz="2000" dirty="0">
                <a:solidFill>
                  <a:srgbClr val="023751"/>
                </a:solidFill>
              </a:rPr>
              <a:t> </a:t>
            </a:r>
            <a:r>
              <a:rPr lang="en-IN" sz="2000" dirty="0" smtClean="0">
                <a:solidFill>
                  <a:srgbClr val="023751"/>
                </a:solidFill>
              </a:rPr>
              <a:t>                          Saturday:</a:t>
            </a:r>
            <a:r>
              <a:rPr lang="en-IN" sz="2000" dirty="0">
                <a:solidFill>
                  <a:srgbClr val="023751"/>
                </a:solidFill>
              </a:rPr>
              <a:t> 9:00 am – </a:t>
            </a:r>
            <a:r>
              <a:rPr lang="en-IN" sz="2000" dirty="0" smtClean="0">
                <a:solidFill>
                  <a:srgbClr val="023751"/>
                </a:solidFill>
              </a:rPr>
              <a:t>1:00 </a:t>
            </a:r>
            <a:r>
              <a:rPr lang="en-IN" sz="2000" dirty="0">
                <a:solidFill>
                  <a:srgbClr val="023751"/>
                </a:solidFill>
              </a:rPr>
              <a:t>pm</a:t>
            </a:r>
            <a:br>
              <a:rPr lang="en-IN" sz="2000" dirty="0">
                <a:solidFill>
                  <a:srgbClr val="023751"/>
                </a:solidFill>
              </a:rPr>
            </a:br>
            <a:r>
              <a:rPr lang="en-IN" sz="2000" dirty="0">
                <a:solidFill>
                  <a:srgbClr val="023751"/>
                </a:solidFill>
              </a:rPr>
              <a:t>                       </a:t>
            </a:r>
            <a:r>
              <a:rPr lang="en-IN" sz="2000" dirty="0" smtClean="0">
                <a:solidFill>
                  <a:srgbClr val="023751"/>
                </a:solidFill>
              </a:rPr>
              <a:t>    (Including speciality OPD)</a:t>
            </a:r>
          </a:p>
          <a:p>
            <a:pPr algn="l"/>
            <a:endParaRPr lang="en-IN" sz="2000" dirty="0">
              <a:solidFill>
                <a:srgbClr val="023751"/>
              </a:solidFill>
            </a:endParaRPr>
          </a:p>
          <a:p>
            <a:pPr algn="l"/>
            <a:r>
              <a:rPr lang="en-IN" sz="2000" dirty="0" smtClean="0">
                <a:solidFill>
                  <a:srgbClr val="023751"/>
                </a:solidFill>
              </a:rPr>
              <a:t>(Patients can call </a:t>
            </a:r>
            <a:r>
              <a:rPr lang="en-IN" sz="2000" dirty="0">
                <a:solidFill>
                  <a:srgbClr val="023751"/>
                </a:solidFill>
              </a:rPr>
              <a:t>up the coordinator for detailed information on each OPD)</a:t>
            </a:r>
          </a:p>
        </p:txBody>
      </p:sp>
      <p:sp>
        <p:nvSpPr>
          <p:cNvPr id="10" name="Oval 9"/>
          <p:cNvSpPr/>
          <p:nvPr/>
        </p:nvSpPr>
        <p:spPr>
          <a:xfrm>
            <a:off x="611560" y="1916832"/>
            <a:ext cx="143651" cy="143651"/>
          </a:xfrm>
          <a:prstGeom prst="ellipse">
            <a:avLst/>
          </a:prstGeom>
          <a:solidFill>
            <a:srgbClr val="A0CD52"/>
          </a:solidFill>
          <a:ln>
            <a:solidFill>
              <a:srgbClr val="023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000">
              <a:latin typeface="+mj-lt"/>
            </a:endParaRPr>
          </a:p>
        </p:txBody>
      </p:sp>
      <p:sp>
        <p:nvSpPr>
          <p:cNvPr id="11" name="Oval 10"/>
          <p:cNvSpPr/>
          <p:nvPr/>
        </p:nvSpPr>
        <p:spPr>
          <a:xfrm>
            <a:off x="611560" y="2780928"/>
            <a:ext cx="143651" cy="143651"/>
          </a:xfrm>
          <a:prstGeom prst="ellipse">
            <a:avLst/>
          </a:prstGeom>
          <a:solidFill>
            <a:srgbClr val="A0CD52"/>
          </a:solidFill>
          <a:ln>
            <a:solidFill>
              <a:srgbClr val="023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000">
              <a:latin typeface="+mj-lt"/>
            </a:endParaRPr>
          </a:p>
        </p:txBody>
      </p:sp>
    </p:spTree>
    <p:extLst>
      <p:ext uri="{BB962C8B-B14F-4D97-AF65-F5344CB8AC3E}">
        <p14:creationId xmlns:p14="http://schemas.microsoft.com/office/powerpoint/2010/main" val="395224420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1462"/>
            <a:ext cx="9144000" cy="6858000"/>
          </a:xfrm>
          <a:prstGeom prst="rect">
            <a:avLst/>
          </a:prstGeom>
        </p:spPr>
      </p:pic>
      <p:sp>
        <p:nvSpPr>
          <p:cNvPr id="21" name="Title 1"/>
          <p:cNvSpPr txBox="1">
            <a:spLocks/>
          </p:cNvSpPr>
          <p:nvPr/>
        </p:nvSpPr>
        <p:spPr>
          <a:xfrm>
            <a:off x="467544" y="1196752"/>
            <a:ext cx="8424936" cy="3754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3200" b="1" dirty="0" smtClean="0">
                <a:solidFill>
                  <a:srgbClr val="023751"/>
                </a:solidFill>
              </a:rPr>
              <a:t>In-Patient Services:</a:t>
            </a:r>
          </a:p>
        </p:txBody>
      </p:sp>
      <p:sp>
        <p:nvSpPr>
          <p:cNvPr id="5" name="Title 1"/>
          <p:cNvSpPr txBox="1">
            <a:spLocks/>
          </p:cNvSpPr>
          <p:nvPr/>
        </p:nvSpPr>
        <p:spPr>
          <a:xfrm>
            <a:off x="899592" y="1340768"/>
            <a:ext cx="7848872" cy="369859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IN" sz="2000" dirty="0">
              <a:solidFill>
                <a:srgbClr val="023751"/>
              </a:solidFill>
            </a:endParaRPr>
          </a:p>
        </p:txBody>
      </p:sp>
      <p:sp>
        <p:nvSpPr>
          <p:cNvPr id="10" name="Oval 9"/>
          <p:cNvSpPr/>
          <p:nvPr/>
        </p:nvSpPr>
        <p:spPr>
          <a:xfrm>
            <a:off x="642910" y="1857364"/>
            <a:ext cx="143651" cy="143651"/>
          </a:xfrm>
          <a:prstGeom prst="ellipse">
            <a:avLst/>
          </a:prstGeom>
          <a:solidFill>
            <a:srgbClr val="A0CD52"/>
          </a:solidFill>
          <a:ln>
            <a:solidFill>
              <a:srgbClr val="023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000">
              <a:latin typeface="+mj-lt"/>
            </a:endParaRPr>
          </a:p>
        </p:txBody>
      </p:sp>
      <p:sp>
        <p:nvSpPr>
          <p:cNvPr id="11" name="Oval 10"/>
          <p:cNvSpPr/>
          <p:nvPr/>
        </p:nvSpPr>
        <p:spPr>
          <a:xfrm>
            <a:off x="642910" y="2357430"/>
            <a:ext cx="143651" cy="143651"/>
          </a:xfrm>
          <a:prstGeom prst="ellipse">
            <a:avLst/>
          </a:prstGeom>
          <a:solidFill>
            <a:srgbClr val="A0CD52"/>
          </a:solidFill>
          <a:ln>
            <a:solidFill>
              <a:srgbClr val="023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000">
              <a:latin typeface="+mj-lt"/>
            </a:endParaRPr>
          </a:p>
        </p:txBody>
      </p:sp>
      <p:sp>
        <p:nvSpPr>
          <p:cNvPr id="7" name="Oval 6"/>
          <p:cNvSpPr/>
          <p:nvPr/>
        </p:nvSpPr>
        <p:spPr>
          <a:xfrm>
            <a:off x="642910" y="4071942"/>
            <a:ext cx="143651" cy="143651"/>
          </a:xfrm>
          <a:prstGeom prst="ellipse">
            <a:avLst/>
          </a:prstGeom>
          <a:solidFill>
            <a:srgbClr val="A0CD52"/>
          </a:solidFill>
          <a:ln>
            <a:solidFill>
              <a:srgbClr val="023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000">
              <a:latin typeface="+mj-lt"/>
            </a:endParaRPr>
          </a:p>
        </p:txBody>
      </p:sp>
      <p:sp>
        <p:nvSpPr>
          <p:cNvPr id="9" name="Oval 8"/>
          <p:cNvSpPr/>
          <p:nvPr/>
        </p:nvSpPr>
        <p:spPr>
          <a:xfrm>
            <a:off x="642910" y="2928934"/>
            <a:ext cx="143651" cy="143651"/>
          </a:xfrm>
          <a:prstGeom prst="ellipse">
            <a:avLst/>
          </a:prstGeom>
          <a:solidFill>
            <a:srgbClr val="A0CD52"/>
          </a:solidFill>
          <a:ln>
            <a:solidFill>
              <a:srgbClr val="023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000">
              <a:latin typeface="+mj-lt"/>
            </a:endParaRPr>
          </a:p>
        </p:txBody>
      </p:sp>
      <p:sp>
        <p:nvSpPr>
          <p:cNvPr id="12" name="Rectangle 11"/>
          <p:cNvSpPr/>
          <p:nvPr/>
        </p:nvSpPr>
        <p:spPr>
          <a:xfrm>
            <a:off x="1071538" y="1714488"/>
            <a:ext cx="7143800" cy="3139321"/>
          </a:xfrm>
          <a:prstGeom prst="rect">
            <a:avLst/>
          </a:prstGeom>
        </p:spPr>
        <p:txBody>
          <a:bodyPr wrap="square">
            <a:spAutoFit/>
          </a:bodyPr>
          <a:lstStyle/>
          <a:p>
            <a:r>
              <a:rPr lang="en-GB" dirty="0" smtClean="0"/>
              <a:t>The Inpatient wards are spaciously designed along with Duty Doctors and Nurses rooms, provided in each ward. </a:t>
            </a:r>
          </a:p>
          <a:p>
            <a:r>
              <a:rPr lang="en-GB" dirty="0" smtClean="0"/>
              <a:t>All patients admitted in various wards of the hospital are treated as per the hospital policy.</a:t>
            </a:r>
          </a:p>
          <a:p>
            <a:r>
              <a:rPr lang="en-GB" dirty="0" smtClean="0"/>
              <a:t>Diet and patient uniforms are provided to all indoor patients.</a:t>
            </a:r>
          </a:p>
          <a:p>
            <a:r>
              <a:rPr lang="en-GB" dirty="0" smtClean="0"/>
              <a:t>Visitors are allowed only at notified visiting hours :</a:t>
            </a:r>
          </a:p>
          <a:p>
            <a:r>
              <a:rPr lang="en-GB" dirty="0" smtClean="0"/>
              <a:t>Morning: 11:00 a.m. -11:30 a.m.</a:t>
            </a:r>
          </a:p>
          <a:p>
            <a:r>
              <a:rPr lang="en-GB" dirty="0" smtClean="0"/>
              <a:t>Evening:    4:00 p.m. – 5:00 p.m.</a:t>
            </a:r>
          </a:p>
          <a:p>
            <a:r>
              <a:rPr lang="en-GB" dirty="0" smtClean="0"/>
              <a:t>Staff nurses are on duty round the clock in the wards.</a:t>
            </a:r>
          </a:p>
          <a:p>
            <a:r>
              <a:rPr lang="en-GB" dirty="0" smtClean="0"/>
              <a:t>Admitted patients can contact the staff nurse / Floor manager for any medical assistance they need</a:t>
            </a:r>
          </a:p>
        </p:txBody>
      </p:sp>
      <p:sp>
        <p:nvSpPr>
          <p:cNvPr id="14" name="Oval 13"/>
          <p:cNvSpPr/>
          <p:nvPr/>
        </p:nvSpPr>
        <p:spPr>
          <a:xfrm>
            <a:off x="642910" y="3214686"/>
            <a:ext cx="143651" cy="143651"/>
          </a:xfrm>
          <a:prstGeom prst="ellipse">
            <a:avLst/>
          </a:prstGeom>
          <a:solidFill>
            <a:srgbClr val="A0CD52"/>
          </a:solidFill>
          <a:ln>
            <a:solidFill>
              <a:srgbClr val="0237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000" dirty="0">
              <a:latin typeface="+mj-lt"/>
            </a:endParaRPr>
          </a:p>
        </p:txBody>
      </p:sp>
    </p:spTree>
    <p:extLst>
      <p:ext uri="{BB962C8B-B14F-4D97-AF65-F5344CB8AC3E}">
        <p14:creationId xmlns:p14="http://schemas.microsoft.com/office/powerpoint/2010/main" val="39522442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Title 8"/>
          <p:cNvSpPr>
            <a:spLocks noGrp="1"/>
          </p:cNvSpPr>
          <p:nvPr>
            <p:ph type="ctrTitle"/>
          </p:nvPr>
        </p:nvSpPr>
        <p:spPr>
          <a:xfrm>
            <a:off x="285720" y="2130425"/>
            <a:ext cx="8572560" cy="3798905"/>
          </a:xfrm>
        </p:spPr>
        <p:txBody>
          <a:bodyPr>
            <a:normAutofit fontScale="90000"/>
          </a:bodyPr>
          <a:lstStyle/>
          <a:p>
            <a:pPr algn="l"/>
            <a:r>
              <a:rPr lang="en-US" sz="2700" dirty="0" smtClean="0"/>
              <a:t/>
            </a:r>
            <a:br>
              <a:rPr lang="en-US" sz="2700" dirty="0" smtClean="0"/>
            </a:br>
            <a:r>
              <a:rPr lang="en-US" sz="2700" dirty="0" smtClean="0"/>
              <a:t>IQ City medical college hospital is not a learning institution but has paved a way of success in its Public Health Initiatives  dedicated towards the betterment of society at large. </a:t>
            </a:r>
            <a:br>
              <a:rPr lang="en-US" sz="2700" dirty="0" smtClean="0"/>
            </a:br>
            <a:r>
              <a:rPr lang="en-US" sz="2700" dirty="0" smtClean="0"/>
              <a:t/>
            </a:r>
            <a:br>
              <a:rPr lang="en-US" sz="2700" dirty="0" smtClean="0"/>
            </a:br>
            <a:r>
              <a:rPr lang="en-US" sz="2700" dirty="0" smtClean="0"/>
              <a:t>                                </a:t>
            </a:r>
            <a:r>
              <a:rPr lang="en-US" sz="2700" b="1" u="sng" dirty="0" smtClean="0"/>
              <a:t>Public Health Initiatives  :</a:t>
            </a:r>
            <a:br>
              <a:rPr lang="en-US" sz="2700" b="1" u="sng" dirty="0" smtClean="0"/>
            </a:br>
            <a:r>
              <a:rPr lang="en-US" sz="2700" dirty="0" smtClean="0"/>
              <a:t/>
            </a:r>
            <a:br>
              <a:rPr lang="en-US" sz="2700" dirty="0" smtClean="0"/>
            </a:br>
            <a:r>
              <a:rPr lang="en-US" sz="2000" b="1" dirty="0" smtClean="0"/>
              <a:t>Under Five Clinic</a:t>
            </a:r>
            <a:r>
              <a:rPr lang="en-US" sz="2000" dirty="0" smtClean="0"/>
              <a:t>- We screened approx. 700 children under the age of 5 years for prematurity, IUGR , Immunization , Growth and Nutrition. </a:t>
            </a:r>
            <a:br>
              <a:rPr lang="en-US" sz="2000" dirty="0" smtClean="0"/>
            </a:br>
            <a:r>
              <a:rPr lang="en-US" sz="2000" dirty="0" smtClean="0"/>
              <a:t/>
            </a:r>
            <a:br>
              <a:rPr lang="en-US" sz="2000" dirty="0" smtClean="0"/>
            </a:br>
            <a:r>
              <a:rPr lang="en-US" sz="2000" b="1" dirty="0" smtClean="0"/>
              <a:t>School Health Camps</a:t>
            </a:r>
            <a:r>
              <a:rPr lang="en-US" sz="2000" dirty="0" smtClean="0"/>
              <a:t>- We organized weekly camp to assess Mental and Physical development and proper implementation of Health and Hygiene along with Dental Care. We distributed approx.  5000 Hand Rub / Hand Sanitizer to the kids.</a:t>
            </a:r>
            <a:br>
              <a:rPr lang="en-US" sz="2000" dirty="0" smtClean="0"/>
            </a:br>
            <a:r>
              <a:rPr lang="en-US" sz="2000" dirty="0" smtClean="0"/>
              <a:t/>
            </a:r>
            <a:br>
              <a:rPr lang="en-US" sz="2000" dirty="0" smtClean="0"/>
            </a:br>
            <a:r>
              <a:rPr lang="en-US" sz="2000" b="1" dirty="0" smtClean="0"/>
              <a:t>Women Health And Hygiene –</a:t>
            </a:r>
            <a:r>
              <a:rPr lang="en-US" sz="2000" dirty="0" smtClean="0"/>
              <a:t>We distributed nearly 1000 of Sanitary Napkins in rural areas to inculcate the habit of using some hygienic product during their periods. We plan to train women with the collaboration of one NGO in villages or in a cluster of villages periodically so that they shall be the contact point to provide these Sanitary Napkins</a:t>
            </a:r>
            <a:br>
              <a:rPr lang="en-US" sz="2000" dirty="0" smtClean="0"/>
            </a:br>
            <a:r>
              <a:rPr lang="en-US" sz="2200" dirty="0" smtClean="0"/>
              <a:t/>
            </a:r>
            <a:br>
              <a:rPr lang="en-US" sz="2200" dirty="0" smtClean="0"/>
            </a:br>
            <a:r>
              <a:rPr lang="en-US" sz="2200" dirty="0" smtClean="0"/>
              <a:t/>
            </a:r>
            <a:br>
              <a:rPr lang="en-US" sz="2200" dirty="0" smtClean="0"/>
            </a:br>
            <a:r>
              <a:rPr lang="en-US" sz="2200" dirty="0" smtClean="0"/>
              <a:t/>
            </a:r>
            <a:br>
              <a:rPr lang="en-US" sz="2200" dirty="0" smtClean="0"/>
            </a:br>
            <a:r>
              <a:rPr lang="en-US" dirty="0" smtClean="0"/>
              <a:t/>
            </a:r>
            <a:br>
              <a:rPr lang="en-US" dirty="0" smtClean="0"/>
            </a:br>
            <a:endParaRPr lang="en-US" dirty="0"/>
          </a:p>
        </p:txBody>
      </p:sp>
      <p:sp>
        <p:nvSpPr>
          <p:cNvPr id="1025" name="Rectangle 1"/>
          <p:cNvSpPr>
            <a:spLocks noChangeArrowheads="1"/>
          </p:cNvSpPr>
          <p:nvPr/>
        </p:nvSpPr>
        <p:spPr bwMode="auto">
          <a:xfrm>
            <a:off x="0" y="0"/>
            <a:ext cx="245580" cy="24622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n-US" sz="1000" b="0" i="0" u="none" strike="noStrike" cap="none" normalizeH="0" baseline="0" dirty="0" smtClean="0">
                <a:ln>
                  <a:noFill/>
                </a:ln>
                <a:solidFill>
                  <a:srgbClr val="000000"/>
                </a:solidFill>
                <a:effectLst/>
                <a:latin typeface="Calibri" pitchFamily="34" charset="0"/>
                <a:ea typeface="Times New Roman" pitchFamily="18" charset="0"/>
                <a:cs typeface="Calibri" pitchFamily="34"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9285907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Title 8"/>
          <p:cNvSpPr>
            <a:spLocks noGrp="1"/>
          </p:cNvSpPr>
          <p:nvPr>
            <p:ph type="ctrTitle"/>
          </p:nvPr>
        </p:nvSpPr>
        <p:spPr>
          <a:xfrm>
            <a:off x="428596" y="1142984"/>
            <a:ext cx="8286808" cy="4500594"/>
          </a:xfrm>
        </p:spPr>
        <p:txBody>
          <a:bodyPr>
            <a:noAutofit/>
          </a:bodyPr>
          <a:lstStyle/>
          <a:p>
            <a:pPr algn="l"/>
            <a:r>
              <a:rPr lang="en-US" sz="2000" b="1" dirty="0" smtClean="0"/>
              <a:t/>
            </a:r>
            <a:br>
              <a:rPr lang="en-US" sz="2000" b="1" dirty="0" smtClean="0"/>
            </a:br>
            <a:r>
              <a:rPr lang="en-US" sz="2000" b="1" dirty="0" smtClean="0"/>
              <a:t/>
            </a:r>
            <a:br>
              <a:rPr lang="en-US" sz="2000" b="1" dirty="0" smtClean="0"/>
            </a:br>
            <a:r>
              <a:rPr lang="en-US" sz="1800" b="1" dirty="0" smtClean="0"/>
              <a:t>Health awareness program</a:t>
            </a:r>
            <a:r>
              <a:rPr lang="en-US" sz="1800" dirty="0" smtClean="0"/>
              <a:t>- We often conduct Health Awareness Programs in our institute and also in the Rural and Urban health centers  to create an awareness regarding Hypertension ,Diabetes, Blood Donation, Obesity, Drug Abuse , Smoking etc.</a:t>
            </a:r>
            <a:br>
              <a:rPr lang="en-US" sz="1800" dirty="0" smtClean="0"/>
            </a:br>
            <a:r>
              <a:rPr lang="en-US" sz="1800" dirty="0" smtClean="0"/>
              <a:t/>
            </a:r>
            <a:br>
              <a:rPr lang="en-US" sz="1800" dirty="0" smtClean="0"/>
            </a:br>
            <a:r>
              <a:rPr lang="en-US" sz="1800" b="1" dirty="0" smtClean="0"/>
              <a:t>National Health </a:t>
            </a:r>
            <a:r>
              <a:rPr lang="en-US" sz="1800" b="1" dirty="0" err="1" smtClean="0"/>
              <a:t>Programme</a:t>
            </a:r>
            <a:r>
              <a:rPr lang="en-US" sz="1800" dirty="0" smtClean="0"/>
              <a:t> on  Vector borne diseases, Tuberculosis control, Leprosy control, District blindness control, Non communicable diseases are carried on in the hospital . Our Medical unit go for field visit and screened patients based on the guidelines and follow the protocol related to National Health Programme .  </a:t>
            </a:r>
            <a:br>
              <a:rPr lang="en-US" sz="1800" dirty="0" smtClean="0"/>
            </a:br>
            <a:r>
              <a:rPr lang="en-US" sz="1800" dirty="0" smtClean="0"/>
              <a:t/>
            </a:r>
            <a:br>
              <a:rPr lang="en-US" sz="1800" dirty="0" smtClean="0"/>
            </a:br>
            <a:r>
              <a:rPr lang="en-US" sz="1800" dirty="0" smtClean="0"/>
              <a:t> </a:t>
            </a:r>
            <a:r>
              <a:rPr lang="en-US" sz="1800" b="1" dirty="0" smtClean="0"/>
              <a:t>Operation Smile –</a:t>
            </a:r>
            <a:r>
              <a:rPr lang="en-US" sz="1800" dirty="0" smtClean="0"/>
              <a:t>We are one of the few hospital in eastern India , where monthly approx. 100 children with cleft lips and palate get the benefit of plastic/ reconstructive surgery by the national and international trained specialist .</a:t>
            </a:r>
            <a:br>
              <a:rPr lang="en-US" sz="1800" dirty="0" smtClean="0"/>
            </a:br>
            <a:r>
              <a:rPr lang="en-US" sz="1800" dirty="0" smtClean="0"/>
              <a:t/>
            </a:r>
            <a:br>
              <a:rPr lang="en-US" sz="1800" dirty="0" smtClean="0"/>
            </a:br>
            <a:r>
              <a:rPr lang="en-US" sz="1800" b="1" dirty="0" smtClean="0"/>
              <a:t>General Medical Camp</a:t>
            </a:r>
            <a:r>
              <a:rPr lang="en-US" sz="1800" dirty="0" smtClean="0"/>
              <a:t>- We conducted nearly 50 -60 medical camp every month in nearby villages for routine  Health checkup and screening . We also provide them the free specialist consultation and Medicines.</a:t>
            </a:r>
            <a:br>
              <a:rPr lang="en-US" sz="1800" dirty="0" smtClean="0"/>
            </a:br>
            <a:r>
              <a:rPr lang="en-US" sz="2000" dirty="0" smtClean="0"/>
              <a:t/>
            </a:r>
            <a:br>
              <a:rPr lang="en-US" sz="2000" dirty="0" smtClean="0"/>
            </a:br>
            <a:endParaRPr lang="en-US" sz="2000" dirty="0"/>
          </a:p>
        </p:txBody>
      </p:sp>
    </p:spTree>
    <p:extLst>
      <p:ext uri="{BB962C8B-B14F-4D97-AF65-F5344CB8AC3E}">
        <p14:creationId xmlns:p14="http://schemas.microsoft.com/office/powerpoint/2010/main" val="29285907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Title 8"/>
          <p:cNvSpPr>
            <a:spLocks noGrp="1"/>
          </p:cNvSpPr>
          <p:nvPr>
            <p:ph type="ctrTitle"/>
          </p:nvPr>
        </p:nvSpPr>
        <p:spPr>
          <a:xfrm>
            <a:off x="428596" y="214290"/>
            <a:ext cx="8058152" cy="6357982"/>
          </a:xfrm>
        </p:spPr>
        <p:txBody>
          <a:bodyPr>
            <a:normAutofit/>
          </a:bodyPr>
          <a:lstStyle/>
          <a:p>
            <a:pPr lvl="0" algn="l"/>
            <a:r>
              <a:rPr lang="en-US" sz="2400" dirty="0" smtClean="0"/>
              <a:t>.</a:t>
            </a:r>
            <a:br>
              <a:rPr lang="en-US" sz="2400" dirty="0" smtClean="0"/>
            </a:br>
            <a:r>
              <a:rPr lang="en-US" sz="2200" dirty="0" smtClean="0"/>
              <a:t/>
            </a:r>
            <a:br>
              <a:rPr lang="en-US" sz="2200" dirty="0" smtClean="0"/>
            </a:br>
            <a:r>
              <a:rPr lang="en-US" sz="1800" b="1" dirty="0" smtClean="0"/>
              <a:t>Ante Natal Services &amp; Postnatal Care</a:t>
            </a:r>
            <a:r>
              <a:rPr lang="en-US" sz="1800" dirty="0" smtClean="0"/>
              <a:t>- Estimated 300 mothers  monthly are counseled for awareness , clinical assessment , advice and treatment.</a:t>
            </a:r>
            <a:br>
              <a:rPr lang="en-US" sz="1800" dirty="0" smtClean="0"/>
            </a:br>
            <a:r>
              <a:rPr lang="en-US" sz="1800" dirty="0" smtClean="0"/>
              <a:t/>
            </a:r>
            <a:br>
              <a:rPr lang="en-US" sz="1800" dirty="0" smtClean="0"/>
            </a:br>
            <a:r>
              <a:rPr lang="en-US" sz="1800" b="1" dirty="0" smtClean="0"/>
              <a:t>Family Planning</a:t>
            </a:r>
            <a:r>
              <a:rPr lang="en-US" sz="1800" dirty="0" smtClean="0"/>
              <a:t>- We educate approx. 1000 families regarding completion of families and use of proper contraceptives.</a:t>
            </a:r>
            <a:br>
              <a:rPr lang="en-US" sz="1800" dirty="0" smtClean="0"/>
            </a:br>
            <a:r>
              <a:rPr lang="en-US" sz="1800" dirty="0" smtClean="0"/>
              <a:t/>
            </a:r>
            <a:br>
              <a:rPr lang="en-US" sz="1800" dirty="0" smtClean="0"/>
            </a:br>
            <a:r>
              <a:rPr lang="en-US" sz="1800" b="1" dirty="0" smtClean="0"/>
              <a:t>Mobile Health Clinic </a:t>
            </a:r>
            <a:r>
              <a:rPr lang="en-US" sz="1800" dirty="0" smtClean="0"/>
              <a:t>- Nearly 15000 patients were screened and treated by this service </a:t>
            </a:r>
            <a:br>
              <a:rPr lang="en-US" sz="1800" dirty="0" smtClean="0"/>
            </a:br>
            <a:r>
              <a:rPr lang="en-US" sz="1800" dirty="0" smtClean="0"/>
              <a:t/>
            </a:r>
            <a:br>
              <a:rPr lang="en-US" sz="1800" dirty="0" smtClean="0"/>
            </a:br>
            <a:r>
              <a:rPr lang="en-US" sz="1800" b="1" dirty="0" smtClean="0"/>
              <a:t>Blood Donation  Camp</a:t>
            </a:r>
            <a:r>
              <a:rPr lang="en-US" sz="1800" dirty="0" smtClean="0"/>
              <a:t>- Blood donation camps are conducted regularly by the institute throughout the year .</a:t>
            </a:r>
            <a:br>
              <a:rPr lang="en-US" sz="1800" dirty="0" smtClean="0"/>
            </a:br>
            <a:r>
              <a:rPr lang="en-US" sz="1800" dirty="0" smtClean="0"/>
              <a:t/>
            </a:r>
            <a:br>
              <a:rPr lang="en-US" sz="1800" dirty="0" smtClean="0"/>
            </a:br>
            <a:r>
              <a:rPr lang="en-US" sz="1800" b="1" dirty="0" smtClean="0"/>
              <a:t> JANAKALYAN Scheme</a:t>
            </a:r>
            <a:r>
              <a:rPr lang="en-US" sz="1800" dirty="0" smtClean="0"/>
              <a:t> – It offers different Operation Packages( Gen. Surgery , Pediatric Surgery ,Cardiology ,Gynecology ,ENT,EYE)  in a minimum charges to serve the mass .</a:t>
            </a:r>
            <a:r>
              <a:rPr lang="en-US" sz="2000" dirty="0" smtClean="0"/>
              <a:t/>
            </a:r>
            <a:br>
              <a:rPr lang="en-US" sz="2000" dirty="0" smtClean="0"/>
            </a:br>
            <a:r>
              <a:rPr lang="en-US" sz="2000" dirty="0" smtClean="0"/>
              <a:t/>
            </a:r>
            <a:br>
              <a:rPr lang="en-US" sz="2000" dirty="0" smtClean="0"/>
            </a:br>
            <a:endParaRPr lang="en-US" sz="2000" dirty="0"/>
          </a:p>
        </p:txBody>
      </p:sp>
    </p:spTree>
    <p:extLst>
      <p:ext uri="{BB962C8B-B14F-4D97-AF65-F5344CB8AC3E}">
        <p14:creationId xmlns:p14="http://schemas.microsoft.com/office/powerpoint/2010/main" val="29285907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Title 8"/>
          <p:cNvSpPr>
            <a:spLocks noGrp="1"/>
          </p:cNvSpPr>
          <p:nvPr>
            <p:ph type="ctrTitle"/>
          </p:nvPr>
        </p:nvSpPr>
        <p:spPr>
          <a:xfrm>
            <a:off x="685800" y="1071546"/>
            <a:ext cx="7772400" cy="4071965"/>
          </a:xfrm>
        </p:spPr>
        <p:txBody>
          <a:bodyPr>
            <a:normAutofit/>
          </a:bodyPr>
          <a:lstStyle/>
          <a:p>
            <a:pPr lvl="0" algn="l"/>
            <a:r>
              <a:rPr lang="en-US" sz="1800" b="1" dirty="0" smtClean="0"/>
              <a:t>Minor Surgical Procedures</a:t>
            </a:r>
            <a:r>
              <a:rPr lang="en-US" sz="1800" dirty="0" smtClean="0"/>
              <a:t>- Around 400 patients in the rural areas were benefited by this initiatives where we performed minor surgical procedure in our Rural Clinic. </a:t>
            </a:r>
            <a:br>
              <a:rPr lang="en-US" sz="1800" dirty="0" smtClean="0"/>
            </a:br>
            <a:r>
              <a:rPr lang="en-US" sz="1800" dirty="0" smtClean="0"/>
              <a:t/>
            </a:r>
            <a:br>
              <a:rPr lang="en-US" sz="1800" dirty="0" smtClean="0"/>
            </a:br>
            <a:r>
              <a:rPr lang="en-US" sz="1800" b="1" dirty="0" smtClean="0"/>
              <a:t>Laboratory Services</a:t>
            </a:r>
            <a:r>
              <a:rPr lang="en-US" sz="1800" dirty="0" smtClean="0"/>
              <a:t>- 1300 laboratory services were given which included Routine Urine ,Stool and Blood Test for the rural population and 50% discount for any kind of investigations during Night( 11pm-5am) for all. </a:t>
            </a:r>
            <a:br>
              <a:rPr lang="en-US" sz="1800" dirty="0" smtClean="0"/>
            </a:br>
            <a:r>
              <a:rPr lang="en-US" sz="1800" dirty="0" smtClean="0"/>
              <a:t/>
            </a:r>
            <a:br>
              <a:rPr lang="en-US" sz="1800" dirty="0" smtClean="0"/>
            </a:br>
            <a:r>
              <a:rPr lang="en-US" sz="1800" b="1" dirty="0" smtClean="0"/>
              <a:t>Free refreshment corner</a:t>
            </a:r>
            <a:r>
              <a:rPr lang="en-US" sz="1800" dirty="0" smtClean="0"/>
              <a:t> – Dadiji </a:t>
            </a:r>
            <a:r>
              <a:rPr lang="en-US" sz="1800" dirty="0" err="1" smtClean="0"/>
              <a:t>Ki</a:t>
            </a:r>
            <a:r>
              <a:rPr lang="en-US" sz="1800" dirty="0" smtClean="0"/>
              <a:t> </a:t>
            </a:r>
            <a:r>
              <a:rPr lang="en-US" sz="1800" dirty="0" err="1" smtClean="0"/>
              <a:t>Chai</a:t>
            </a:r>
            <a:r>
              <a:rPr lang="en-US" sz="1800" dirty="0" smtClean="0"/>
              <a:t> is a free service for all in the campus.</a:t>
            </a:r>
            <a:br>
              <a:rPr lang="en-US" sz="1800" dirty="0" smtClean="0"/>
            </a:br>
            <a:r>
              <a:rPr lang="en-US" sz="1800" dirty="0" smtClean="0"/>
              <a:t/>
            </a:r>
            <a:br>
              <a:rPr lang="en-US" sz="1800" dirty="0" smtClean="0"/>
            </a:br>
            <a:r>
              <a:rPr lang="en-US" sz="1800" b="1" dirty="0" smtClean="0"/>
              <a:t>Free Transportation </a:t>
            </a:r>
            <a:r>
              <a:rPr lang="en-US" sz="1800" dirty="0" smtClean="0"/>
              <a:t>– Approx 1000 families were used the service to reach Hospital and pickup –drop facility for bed ridden patients.</a:t>
            </a:r>
            <a:br>
              <a:rPr lang="en-US" sz="1800" dirty="0" smtClean="0"/>
            </a:br>
            <a:r>
              <a:rPr lang="en-US" sz="1800" dirty="0" smtClean="0"/>
              <a:t/>
            </a:r>
            <a:br>
              <a:rPr lang="en-US" sz="1800" dirty="0" smtClean="0"/>
            </a:br>
            <a:endParaRPr lang="en-US" sz="1800" dirty="0"/>
          </a:p>
        </p:txBody>
      </p:sp>
    </p:spTree>
    <p:extLst>
      <p:ext uri="{BB962C8B-B14F-4D97-AF65-F5344CB8AC3E}">
        <p14:creationId xmlns:p14="http://schemas.microsoft.com/office/powerpoint/2010/main" val="29285907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3" name="Group 4"/>
          <p:cNvGrpSpPr/>
          <p:nvPr/>
        </p:nvGrpSpPr>
        <p:grpSpPr>
          <a:xfrm>
            <a:off x="2771800" y="3573016"/>
            <a:ext cx="5806264" cy="1728192"/>
            <a:chOff x="2294128" y="3140968"/>
            <a:chExt cx="5806264" cy="1728192"/>
          </a:xfrm>
        </p:grpSpPr>
        <p:sp>
          <p:nvSpPr>
            <p:cNvPr id="6" name="Rectangle 5"/>
            <p:cNvSpPr/>
            <p:nvPr/>
          </p:nvSpPr>
          <p:spPr>
            <a:xfrm>
              <a:off x="2915816" y="3140968"/>
              <a:ext cx="5184576" cy="1512168"/>
            </a:xfrm>
            <a:prstGeom prst="rect">
              <a:avLst/>
            </a:prstGeom>
            <a:solidFill>
              <a:srgbClr val="0237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p:cNvSpPr/>
            <p:nvPr/>
          </p:nvSpPr>
          <p:spPr>
            <a:xfrm flipV="1">
              <a:off x="2294128" y="4653136"/>
              <a:ext cx="621688" cy="216024"/>
            </a:xfrm>
            <a:prstGeom prst="rect">
              <a:avLst/>
            </a:prstGeom>
            <a:solidFill>
              <a:srgbClr val="0237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8" name="Title 1"/>
          <p:cNvSpPr>
            <a:spLocks noGrp="1"/>
          </p:cNvSpPr>
          <p:nvPr>
            <p:ph type="ctrTitle"/>
          </p:nvPr>
        </p:nvSpPr>
        <p:spPr>
          <a:xfrm>
            <a:off x="3428992" y="3356992"/>
            <a:ext cx="4815416" cy="1944216"/>
          </a:xfrm>
        </p:spPr>
        <p:txBody>
          <a:bodyPr>
            <a:normAutofit/>
          </a:bodyPr>
          <a:lstStyle/>
          <a:p>
            <a:pPr algn="l"/>
            <a:r>
              <a:rPr lang="en-IN" b="1" dirty="0" smtClean="0">
                <a:solidFill>
                  <a:schemeClr val="bg1"/>
                </a:solidFill>
                <a:latin typeface="Gotham" panose="02000804040000020004" pitchFamily="2" charset="0"/>
              </a:rPr>
              <a:t>PHOTO GALLERY</a:t>
            </a:r>
            <a:endParaRPr lang="en-IN" b="1" dirty="0">
              <a:solidFill>
                <a:schemeClr val="bg1"/>
              </a:solidFill>
              <a:latin typeface="Gotham" panose="02000804040000020004" pitchFamily="2" charset="0"/>
            </a:endParaRPr>
          </a:p>
        </p:txBody>
      </p:sp>
    </p:spTree>
    <p:extLst>
      <p:ext uri="{BB962C8B-B14F-4D97-AF65-F5344CB8AC3E}">
        <p14:creationId xmlns:p14="http://schemas.microsoft.com/office/powerpoint/2010/main" val="29285907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noFill/>
          </a:ln>
          <a:effectLst>
            <a:outerShdw blurRad="292100" dist="139700" dir="2700000" algn="tl" rotWithShape="0">
              <a:srgbClr val="333333">
                <a:alpha val="65000"/>
              </a:srgbClr>
            </a:outerShdw>
          </a:effectLst>
        </p:spPr>
      </p:pic>
      <p:sp>
        <p:nvSpPr>
          <p:cNvPr id="21" name="Title 1"/>
          <p:cNvSpPr txBox="1">
            <a:spLocks/>
          </p:cNvSpPr>
          <p:nvPr/>
        </p:nvSpPr>
        <p:spPr>
          <a:xfrm>
            <a:off x="467544" y="1196752"/>
            <a:ext cx="8424936" cy="3754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IN" sz="3200" b="1" dirty="0" smtClean="0">
              <a:solidFill>
                <a:srgbClr val="023751"/>
              </a:solidFill>
            </a:endParaRPr>
          </a:p>
        </p:txBody>
      </p:sp>
      <p:sp>
        <p:nvSpPr>
          <p:cNvPr id="9" name="Title 1"/>
          <p:cNvSpPr>
            <a:spLocks noGrp="1"/>
          </p:cNvSpPr>
          <p:nvPr>
            <p:ph type="title"/>
          </p:nvPr>
        </p:nvSpPr>
        <p:spPr/>
        <p:txBody>
          <a:bodyPr>
            <a:normAutofit/>
          </a:bodyPr>
          <a:lstStyle/>
          <a:p>
            <a:pPr algn="l"/>
            <a:r>
              <a:rPr lang="en-IN" sz="2000" dirty="0">
                <a:solidFill>
                  <a:srgbClr val="023751"/>
                </a:solidFill>
              </a:rPr>
              <a:t/>
            </a:r>
            <a:br>
              <a:rPr lang="en-IN" sz="2000" dirty="0">
                <a:solidFill>
                  <a:srgbClr val="023751"/>
                </a:solidFill>
              </a:rPr>
            </a:br>
            <a:endParaRPr lang="en-IN" sz="2000" dirty="0">
              <a:solidFill>
                <a:srgbClr val="023751"/>
              </a:solidFill>
            </a:endParaRPr>
          </a:p>
        </p:txBody>
      </p:sp>
      <p:sp>
        <p:nvSpPr>
          <p:cNvPr id="6" name="Title 1"/>
          <p:cNvSpPr txBox="1">
            <a:spLocks/>
          </p:cNvSpPr>
          <p:nvPr/>
        </p:nvSpPr>
        <p:spPr>
          <a:xfrm>
            <a:off x="467544" y="1746631"/>
            <a:ext cx="8424936" cy="132232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IN" sz="2000" dirty="0">
              <a:solidFill>
                <a:srgbClr val="023751"/>
              </a:solidFill>
            </a:endParaRPr>
          </a:p>
        </p:txBody>
      </p:sp>
      <p:pic>
        <p:nvPicPr>
          <p:cNvPr id="3" name="Picture 2"/>
          <p:cNvPicPr>
            <a:picLocks noChangeAspect="1"/>
          </p:cNvPicPr>
          <p:nvPr/>
        </p:nvPicPr>
        <p:blipFill>
          <a:blip r:embed="rId3">
            <a:lum bright="14000" contrast="13000"/>
            <a:extLst>
              <a:ext uri="{28A0092B-C50C-407E-A947-70E740481C1C}">
                <a14:useLocalDpi xmlns:a14="http://schemas.microsoft.com/office/drawing/2010/main" val="0"/>
              </a:ext>
            </a:extLst>
          </a:blip>
          <a:stretch>
            <a:fillRect/>
          </a:stretch>
        </p:blipFill>
        <p:spPr>
          <a:xfrm>
            <a:off x="1362332" y="1714488"/>
            <a:ext cx="6419337" cy="4018768"/>
          </a:xfrm>
          <a:prstGeom prst="rect">
            <a:avLst/>
          </a:prstGeom>
          <a:ln w="228600" cap="sq" cmpd="thickThin">
            <a:solidFill>
              <a:srgbClr val="000000"/>
            </a:solidFill>
            <a:prstDash val="solid"/>
            <a:miter lim="800000"/>
          </a:ln>
          <a:effectLst>
            <a:innerShdw blurRad="76200">
              <a:srgbClr val="000000"/>
            </a:innerShdw>
          </a:effectLst>
        </p:spPr>
      </p:pic>
      <p:sp>
        <p:nvSpPr>
          <p:cNvPr id="14" name="Title 1"/>
          <p:cNvSpPr txBox="1">
            <a:spLocks/>
          </p:cNvSpPr>
          <p:nvPr/>
        </p:nvSpPr>
        <p:spPr>
          <a:xfrm>
            <a:off x="2271936" y="1052736"/>
            <a:ext cx="4600128" cy="3754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N" sz="2800" b="1" dirty="0" smtClean="0">
                <a:solidFill>
                  <a:srgbClr val="023751"/>
                </a:solidFill>
              </a:rPr>
              <a:t>Admission &amp; Discharge Desk:</a:t>
            </a:r>
          </a:p>
        </p:txBody>
      </p:sp>
    </p:spTree>
    <p:extLst>
      <p:ext uri="{BB962C8B-B14F-4D97-AF65-F5344CB8AC3E}">
        <p14:creationId xmlns:p14="http://schemas.microsoft.com/office/powerpoint/2010/main" val="371222074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4290"/>
            <a:ext cx="9144000" cy="6858000"/>
          </a:xfrm>
          <a:prstGeom prst="rect">
            <a:avLst/>
          </a:prstGeom>
        </p:spPr>
      </p:pic>
      <p:sp>
        <p:nvSpPr>
          <p:cNvPr id="21" name="Title 1"/>
          <p:cNvSpPr txBox="1">
            <a:spLocks/>
          </p:cNvSpPr>
          <p:nvPr/>
        </p:nvSpPr>
        <p:spPr>
          <a:xfrm>
            <a:off x="467544" y="1196752"/>
            <a:ext cx="8424936" cy="3754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IN" sz="3200" b="1" dirty="0" smtClean="0">
              <a:solidFill>
                <a:srgbClr val="023751"/>
              </a:solidFill>
            </a:endParaRPr>
          </a:p>
        </p:txBody>
      </p:sp>
      <p:sp>
        <p:nvSpPr>
          <p:cNvPr id="9" name="Title 1"/>
          <p:cNvSpPr>
            <a:spLocks noGrp="1"/>
          </p:cNvSpPr>
          <p:nvPr>
            <p:ph type="ctrTitle"/>
          </p:nvPr>
        </p:nvSpPr>
        <p:spPr>
          <a:xfrm>
            <a:off x="899592" y="2492896"/>
            <a:ext cx="7992888" cy="3528392"/>
          </a:xfrm>
        </p:spPr>
        <p:txBody>
          <a:bodyPr>
            <a:normAutofit/>
          </a:bodyPr>
          <a:lstStyle/>
          <a:p>
            <a:pPr algn="l"/>
            <a:r>
              <a:rPr lang="en-IN" sz="2000" dirty="0">
                <a:solidFill>
                  <a:srgbClr val="023751"/>
                </a:solidFill>
              </a:rPr>
              <a:t/>
            </a:r>
            <a:br>
              <a:rPr lang="en-IN" sz="2000" dirty="0">
                <a:solidFill>
                  <a:srgbClr val="023751"/>
                </a:solidFill>
              </a:rPr>
            </a:br>
            <a:endParaRPr lang="en-IN" sz="2000" dirty="0">
              <a:solidFill>
                <a:srgbClr val="023751"/>
              </a:solidFill>
            </a:endParaRPr>
          </a:p>
        </p:txBody>
      </p:sp>
      <p:sp>
        <p:nvSpPr>
          <p:cNvPr id="6" name="Title 1"/>
          <p:cNvSpPr txBox="1">
            <a:spLocks/>
          </p:cNvSpPr>
          <p:nvPr/>
        </p:nvSpPr>
        <p:spPr>
          <a:xfrm>
            <a:off x="467544" y="1746631"/>
            <a:ext cx="8424936" cy="132232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IN" sz="2000" dirty="0">
              <a:solidFill>
                <a:srgbClr val="023751"/>
              </a:solidFill>
            </a:endParaRPr>
          </a:p>
        </p:txBody>
      </p:sp>
      <p:sp>
        <p:nvSpPr>
          <p:cNvPr id="11" name="Title 1"/>
          <p:cNvSpPr txBox="1">
            <a:spLocks/>
          </p:cNvSpPr>
          <p:nvPr/>
        </p:nvSpPr>
        <p:spPr>
          <a:xfrm>
            <a:off x="2917912" y="1052736"/>
            <a:ext cx="3308176" cy="3754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N" sz="2800" b="1" dirty="0" smtClean="0">
                <a:solidFill>
                  <a:srgbClr val="023751"/>
                </a:solidFill>
              </a:rPr>
              <a:t>Bakery &amp; Cafeteria:</a:t>
            </a:r>
          </a:p>
        </p:txBody>
      </p:sp>
      <p:pic>
        <p:nvPicPr>
          <p:cNvPr id="13" name="Picture 12"/>
          <p:cNvPicPr>
            <a:picLocks noChangeAspect="1"/>
          </p:cNvPicPr>
          <p:nvPr/>
        </p:nvPicPr>
        <p:blipFill>
          <a:blip r:embed="rId3">
            <a:lum bright="33000" contrast="39000"/>
            <a:extLst>
              <a:ext uri="{28A0092B-C50C-407E-A947-70E740481C1C}">
                <a14:useLocalDpi xmlns:a14="http://schemas.microsoft.com/office/drawing/2010/main" val="0"/>
              </a:ext>
            </a:extLst>
          </a:blip>
          <a:stretch>
            <a:fillRect/>
          </a:stretch>
        </p:blipFill>
        <p:spPr>
          <a:xfrm>
            <a:off x="1374950" y="1785926"/>
            <a:ext cx="6394100" cy="3947329"/>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71222074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1" name="Title 1"/>
          <p:cNvSpPr txBox="1">
            <a:spLocks/>
          </p:cNvSpPr>
          <p:nvPr/>
        </p:nvSpPr>
        <p:spPr>
          <a:xfrm>
            <a:off x="467544" y="1196752"/>
            <a:ext cx="8424936" cy="3754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IN" sz="3200" b="1" dirty="0" smtClean="0">
              <a:solidFill>
                <a:srgbClr val="023751"/>
              </a:solidFill>
            </a:endParaRPr>
          </a:p>
        </p:txBody>
      </p:sp>
      <p:sp>
        <p:nvSpPr>
          <p:cNvPr id="9" name="Title 1"/>
          <p:cNvSpPr>
            <a:spLocks noGrp="1"/>
          </p:cNvSpPr>
          <p:nvPr>
            <p:ph type="ctrTitle"/>
          </p:nvPr>
        </p:nvSpPr>
        <p:spPr>
          <a:xfrm>
            <a:off x="899592" y="2492896"/>
            <a:ext cx="7992888" cy="3528392"/>
          </a:xfrm>
        </p:spPr>
        <p:txBody>
          <a:bodyPr>
            <a:normAutofit/>
          </a:bodyPr>
          <a:lstStyle/>
          <a:p>
            <a:pPr algn="l"/>
            <a:r>
              <a:rPr lang="en-IN" sz="2000" dirty="0">
                <a:solidFill>
                  <a:srgbClr val="023751"/>
                </a:solidFill>
              </a:rPr>
              <a:t/>
            </a:r>
            <a:br>
              <a:rPr lang="en-IN" sz="2000" dirty="0">
                <a:solidFill>
                  <a:srgbClr val="023751"/>
                </a:solidFill>
              </a:rPr>
            </a:br>
            <a:endParaRPr lang="en-IN" sz="2000" dirty="0">
              <a:solidFill>
                <a:srgbClr val="023751"/>
              </a:solidFill>
            </a:endParaRPr>
          </a:p>
        </p:txBody>
      </p:sp>
      <p:sp>
        <p:nvSpPr>
          <p:cNvPr id="6" name="Title 1"/>
          <p:cNvSpPr txBox="1">
            <a:spLocks/>
          </p:cNvSpPr>
          <p:nvPr/>
        </p:nvSpPr>
        <p:spPr>
          <a:xfrm>
            <a:off x="467544" y="1746631"/>
            <a:ext cx="8424936" cy="132232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IN" sz="2000" dirty="0">
              <a:solidFill>
                <a:srgbClr val="023751"/>
              </a:solidFill>
            </a:endParaRPr>
          </a:p>
        </p:txBody>
      </p:sp>
      <p:sp>
        <p:nvSpPr>
          <p:cNvPr id="10" name="Title 1"/>
          <p:cNvSpPr txBox="1">
            <a:spLocks/>
          </p:cNvSpPr>
          <p:nvPr/>
        </p:nvSpPr>
        <p:spPr>
          <a:xfrm>
            <a:off x="2917912" y="1052736"/>
            <a:ext cx="3308176" cy="3754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N" sz="2800" b="1" dirty="0" smtClean="0">
                <a:solidFill>
                  <a:srgbClr val="023751"/>
                </a:solidFill>
              </a:rPr>
              <a:t>Deluxe Ward:</a:t>
            </a: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4950" y="1643050"/>
            <a:ext cx="6394100" cy="4000527"/>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71222074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1" name="Title 1"/>
          <p:cNvSpPr txBox="1">
            <a:spLocks/>
          </p:cNvSpPr>
          <p:nvPr/>
        </p:nvSpPr>
        <p:spPr>
          <a:xfrm>
            <a:off x="467544" y="1196752"/>
            <a:ext cx="8424936" cy="3754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IN" sz="3200" b="1" dirty="0" smtClean="0">
              <a:solidFill>
                <a:srgbClr val="023751"/>
              </a:solidFill>
            </a:endParaRPr>
          </a:p>
        </p:txBody>
      </p:sp>
      <p:sp>
        <p:nvSpPr>
          <p:cNvPr id="9" name="Title 1"/>
          <p:cNvSpPr>
            <a:spLocks noGrp="1"/>
          </p:cNvSpPr>
          <p:nvPr>
            <p:ph type="ctrTitle"/>
          </p:nvPr>
        </p:nvSpPr>
        <p:spPr>
          <a:xfrm>
            <a:off x="899592" y="2492896"/>
            <a:ext cx="7992888" cy="3528392"/>
          </a:xfrm>
        </p:spPr>
        <p:txBody>
          <a:bodyPr>
            <a:normAutofit/>
          </a:bodyPr>
          <a:lstStyle/>
          <a:p>
            <a:pPr algn="l"/>
            <a:r>
              <a:rPr lang="en-IN" sz="2000" dirty="0">
                <a:solidFill>
                  <a:srgbClr val="023751"/>
                </a:solidFill>
              </a:rPr>
              <a:t/>
            </a:r>
            <a:br>
              <a:rPr lang="en-IN" sz="2000" dirty="0">
                <a:solidFill>
                  <a:srgbClr val="023751"/>
                </a:solidFill>
              </a:rPr>
            </a:br>
            <a:endParaRPr lang="en-IN" sz="2000" dirty="0">
              <a:solidFill>
                <a:srgbClr val="023751"/>
              </a:solidFill>
            </a:endParaRPr>
          </a:p>
        </p:txBody>
      </p:sp>
      <p:sp>
        <p:nvSpPr>
          <p:cNvPr id="6" name="Title 1"/>
          <p:cNvSpPr txBox="1">
            <a:spLocks/>
          </p:cNvSpPr>
          <p:nvPr/>
        </p:nvSpPr>
        <p:spPr>
          <a:xfrm>
            <a:off x="467544" y="1746631"/>
            <a:ext cx="8424936" cy="132232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IN" sz="2000" dirty="0">
              <a:solidFill>
                <a:srgbClr val="023751"/>
              </a:solidFill>
            </a:endParaRPr>
          </a:p>
        </p:txBody>
      </p:sp>
      <p:sp>
        <p:nvSpPr>
          <p:cNvPr id="10" name="Title 1"/>
          <p:cNvSpPr txBox="1">
            <a:spLocks/>
          </p:cNvSpPr>
          <p:nvPr/>
        </p:nvSpPr>
        <p:spPr>
          <a:xfrm>
            <a:off x="2917912" y="1052736"/>
            <a:ext cx="3308176" cy="3754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N" sz="2800" b="1" dirty="0" smtClean="0">
                <a:solidFill>
                  <a:srgbClr val="023751"/>
                </a:solidFill>
              </a:rPr>
              <a:t>OPD Area:</a:t>
            </a:r>
          </a:p>
        </p:txBody>
      </p:sp>
      <p:pic>
        <p:nvPicPr>
          <p:cNvPr id="13" name="Picture 12"/>
          <p:cNvPicPr>
            <a:picLocks noChangeAspect="1"/>
          </p:cNvPicPr>
          <p:nvPr/>
        </p:nvPicPr>
        <p:blipFill>
          <a:blip r:embed="rId3">
            <a:lum bright="24000" contrast="44000"/>
            <a:extLst>
              <a:ext uri="{28A0092B-C50C-407E-A947-70E740481C1C}">
                <a14:useLocalDpi xmlns:a14="http://schemas.microsoft.com/office/drawing/2010/main" val="0"/>
              </a:ext>
            </a:extLst>
          </a:blip>
          <a:stretch>
            <a:fillRect/>
          </a:stretch>
        </p:blipFill>
        <p:spPr>
          <a:xfrm>
            <a:off x="1384073" y="1643050"/>
            <a:ext cx="6375855" cy="4090204"/>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71222074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1" name="Title 1"/>
          <p:cNvSpPr txBox="1">
            <a:spLocks/>
          </p:cNvSpPr>
          <p:nvPr/>
        </p:nvSpPr>
        <p:spPr>
          <a:xfrm>
            <a:off x="467544" y="1196752"/>
            <a:ext cx="8424936" cy="3754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IN" sz="3200" b="1" dirty="0" smtClean="0">
              <a:solidFill>
                <a:srgbClr val="023751"/>
              </a:solidFill>
            </a:endParaRPr>
          </a:p>
        </p:txBody>
      </p:sp>
      <p:sp>
        <p:nvSpPr>
          <p:cNvPr id="9" name="Title 1"/>
          <p:cNvSpPr>
            <a:spLocks noGrp="1"/>
          </p:cNvSpPr>
          <p:nvPr>
            <p:ph type="ctrTitle"/>
          </p:nvPr>
        </p:nvSpPr>
        <p:spPr>
          <a:xfrm>
            <a:off x="899592" y="2492896"/>
            <a:ext cx="7992888" cy="3528392"/>
          </a:xfrm>
        </p:spPr>
        <p:txBody>
          <a:bodyPr>
            <a:normAutofit/>
          </a:bodyPr>
          <a:lstStyle/>
          <a:p>
            <a:pPr algn="l"/>
            <a:r>
              <a:rPr lang="en-IN" sz="2000" dirty="0">
                <a:solidFill>
                  <a:srgbClr val="023751"/>
                </a:solidFill>
              </a:rPr>
              <a:t/>
            </a:r>
            <a:br>
              <a:rPr lang="en-IN" sz="2000" dirty="0">
                <a:solidFill>
                  <a:srgbClr val="023751"/>
                </a:solidFill>
              </a:rPr>
            </a:br>
            <a:endParaRPr lang="en-IN" sz="2000" dirty="0">
              <a:solidFill>
                <a:srgbClr val="023751"/>
              </a:solidFill>
            </a:endParaRPr>
          </a:p>
        </p:txBody>
      </p:sp>
      <p:sp>
        <p:nvSpPr>
          <p:cNvPr id="6" name="Title 1"/>
          <p:cNvSpPr txBox="1">
            <a:spLocks/>
          </p:cNvSpPr>
          <p:nvPr/>
        </p:nvSpPr>
        <p:spPr>
          <a:xfrm>
            <a:off x="467544" y="1746631"/>
            <a:ext cx="8424936" cy="132232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IN" sz="2000" dirty="0">
              <a:solidFill>
                <a:srgbClr val="023751"/>
              </a:solidFill>
            </a:endParaRPr>
          </a:p>
        </p:txBody>
      </p:sp>
      <p:sp>
        <p:nvSpPr>
          <p:cNvPr id="10" name="Title 1"/>
          <p:cNvSpPr txBox="1">
            <a:spLocks/>
          </p:cNvSpPr>
          <p:nvPr/>
        </p:nvSpPr>
        <p:spPr>
          <a:xfrm>
            <a:off x="2917912" y="1052736"/>
            <a:ext cx="3308176" cy="3754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N" sz="2800" b="1" dirty="0" smtClean="0">
                <a:solidFill>
                  <a:srgbClr val="023751"/>
                </a:solidFill>
              </a:rPr>
              <a:t>Critical Care Unit:</a:t>
            </a: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4073" y="1643050"/>
            <a:ext cx="6375855" cy="4090204"/>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71222074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1" name="Title 1"/>
          <p:cNvSpPr txBox="1">
            <a:spLocks/>
          </p:cNvSpPr>
          <p:nvPr/>
        </p:nvSpPr>
        <p:spPr>
          <a:xfrm>
            <a:off x="467544" y="1196752"/>
            <a:ext cx="8424936" cy="3754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IN" sz="3200" b="1" dirty="0" smtClean="0">
              <a:solidFill>
                <a:srgbClr val="023751"/>
              </a:solidFill>
            </a:endParaRPr>
          </a:p>
        </p:txBody>
      </p:sp>
      <p:sp>
        <p:nvSpPr>
          <p:cNvPr id="9" name="Title 1"/>
          <p:cNvSpPr>
            <a:spLocks noGrp="1"/>
          </p:cNvSpPr>
          <p:nvPr>
            <p:ph type="ctrTitle"/>
          </p:nvPr>
        </p:nvSpPr>
        <p:spPr>
          <a:xfrm>
            <a:off x="899592" y="2492896"/>
            <a:ext cx="7992888" cy="3528392"/>
          </a:xfrm>
        </p:spPr>
        <p:txBody>
          <a:bodyPr>
            <a:normAutofit/>
          </a:bodyPr>
          <a:lstStyle/>
          <a:p>
            <a:pPr algn="l"/>
            <a:r>
              <a:rPr lang="en-IN" sz="2000" dirty="0">
                <a:solidFill>
                  <a:srgbClr val="023751"/>
                </a:solidFill>
              </a:rPr>
              <a:t/>
            </a:r>
            <a:br>
              <a:rPr lang="en-IN" sz="2000" dirty="0">
                <a:solidFill>
                  <a:srgbClr val="023751"/>
                </a:solidFill>
              </a:rPr>
            </a:br>
            <a:endParaRPr lang="en-IN" sz="2000" dirty="0">
              <a:solidFill>
                <a:srgbClr val="023751"/>
              </a:solidFill>
            </a:endParaRPr>
          </a:p>
        </p:txBody>
      </p:sp>
      <p:sp>
        <p:nvSpPr>
          <p:cNvPr id="6" name="Title 1"/>
          <p:cNvSpPr txBox="1">
            <a:spLocks/>
          </p:cNvSpPr>
          <p:nvPr/>
        </p:nvSpPr>
        <p:spPr>
          <a:xfrm>
            <a:off x="467544" y="1746631"/>
            <a:ext cx="8424936" cy="132232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IN" sz="2000" dirty="0">
              <a:solidFill>
                <a:srgbClr val="023751"/>
              </a:solidFill>
            </a:endParaRPr>
          </a:p>
        </p:txBody>
      </p:sp>
      <p:sp>
        <p:nvSpPr>
          <p:cNvPr id="10" name="Title 1"/>
          <p:cNvSpPr txBox="1">
            <a:spLocks/>
          </p:cNvSpPr>
          <p:nvPr/>
        </p:nvSpPr>
        <p:spPr>
          <a:xfrm>
            <a:off x="2519772" y="1052736"/>
            <a:ext cx="4104456" cy="3754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N" sz="2800" b="1" dirty="0" smtClean="0">
                <a:solidFill>
                  <a:srgbClr val="023751"/>
                </a:solidFill>
              </a:rPr>
              <a:t>Emergency Department:</a:t>
            </a:r>
          </a:p>
        </p:txBody>
      </p:sp>
      <p:pic>
        <p:nvPicPr>
          <p:cNvPr id="13" name="Picture 12"/>
          <p:cNvPicPr>
            <a:picLocks noChangeAspect="1"/>
          </p:cNvPicPr>
          <p:nvPr/>
        </p:nvPicPr>
        <p:blipFill>
          <a:blip r:embed="rId3">
            <a:lum bright="21000" contrast="15000"/>
            <a:extLst>
              <a:ext uri="{28A0092B-C50C-407E-A947-70E740481C1C}">
                <a14:useLocalDpi xmlns:a14="http://schemas.microsoft.com/office/drawing/2010/main" val="0"/>
              </a:ext>
            </a:extLst>
          </a:blip>
          <a:stretch>
            <a:fillRect/>
          </a:stretch>
        </p:blipFill>
        <p:spPr>
          <a:xfrm>
            <a:off x="1384073" y="1714488"/>
            <a:ext cx="6375855" cy="4018766"/>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71222074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1" name="Title 1"/>
          <p:cNvSpPr txBox="1">
            <a:spLocks/>
          </p:cNvSpPr>
          <p:nvPr/>
        </p:nvSpPr>
        <p:spPr>
          <a:xfrm>
            <a:off x="467544" y="1196752"/>
            <a:ext cx="8424936" cy="3754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IN" sz="3200" b="1" dirty="0" smtClean="0">
              <a:solidFill>
                <a:srgbClr val="023751"/>
              </a:solidFill>
            </a:endParaRPr>
          </a:p>
        </p:txBody>
      </p:sp>
      <p:sp>
        <p:nvSpPr>
          <p:cNvPr id="9" name="Title 1"/>
          <p:cNvSpPr>
            <a:spLocks noGrp="1"/>
          </p:cNvSpPr>
          <p:nvPr>
            <p:ph type="ctrTitle"/>
          </p:nvPr>
        </p:nvSpPr>
        <p:spPr>
          <a:xfrm>
            <a:off x="899592" y="2492896"/>
            <a:ext cx="7992888" cy="3528392"/>
          </a:xfrm>
        </p:spPr>
        <p:txBody>
          <a:bodyPr>
            <a:normAutofit/>
          </a:bodyPr>
          <a:lstStyle/>
          <a:p>
            <a:pPr algn="l"/>
            <a:r>
              <a:rPr lang="en-IN" sz="2000" dirty="0">
                <a:solidFill>
                  <a:srgbClr val="023751"/>
                </a:solidFill>
              </a:rPr>
              <a:t/>
            </a:r>
            <a:br>
              <a:rPr lang="en-IN" sz="2000" dirty="0">
                <a:solidFill>
                  <a:srgbClr val="023751"/>
                </a:solidFill>
              </a:rPr>
            </a:br>
            <a:endParaRPr lang="en-IN" sz="2000" dirty="0">
              <a:solidFill>
                <a:srgbClr val="023751"/>
              </a:solidFill>
            </a:endParaRPr>
          </a:p>
        </p:txBody>
      </p:sp>
      <p:sp>
        <p:nvSpPr>
          <p:cNvPr id="6" name="Title 1"/>
          <p:cNvSpPr txBox="1">
            <a:spLocks/>
          </p:cNvSpPr>
          <p:nvPr/>
        </p:nvSpPr>
        <p:spPr>
          <a:xfrm>
            <a:off x="467544" y="1746631"/>
            <a:ext cx="8424936" cy="132232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IN" sz="2000" dirty="0">
              <a:solidFill>
                <a:srgbClr val="023751"/>
              </a:solidFill>
            </a:endParaRPr>
          </a:p>
        </p:txBody>
      </p:sp>
      <p:sp>
        <p:nvSpPr>
          <p:cNvPr id="8" name="Title 1"/>
          <p:cNvSpPr txBox="1">
            <a:spLocks/>
          </p:cNvSpPr>
          <p:nvPr/>
        </p:nvSpPr>
        <p:spPr>
          <a:xfrm>
            <a:off x="2519772" y="1052736"/>
            <a:ext cx="4104456" cy="3754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N" sz="2800" b="1" dirty="0" smtClean="0">
                <a:solidFill>
                  <a:srgbClr val="023751"/>
                </a:solidFill>
              </a:rPr>
              <a:t>Dormitory:</a:t>
            </a:r>
          </a:p>
        </p:txBody>
      </p:sp>
      <p:pic>
        <p:nvPicPr>
          <p:cNvPr id="11" name="Picture 10"/>
          <p:cNvPicPr>
            <a:picLocks noChangeAspect="1"/>
          </p:cNvPicPr>
          <p:nvPr/>
        </p:nvPicPr>
        <p:blipFill>
          <a:blip r:embed="rId3">
            <a:lum bright="6000" contrast="52000"/>
            <a:extLst>
              <a:ext uri="{28A0092B-C50C-407E-A947-70E740481C1C}">
                <a14:useLocalDpi xmlns:a14="http://schemas.microsoft.com/office/drawing/2010/main" val="0"/>
              </a:ext>
            </a:extLst>
          </a:blip>
          <a:stretch>
            <a:fillRect/>
          </a:stretch>
        </p:blipFill>
        <p:spPr>
          <a:xfrm>
            <a:off x="1384073" y="1785926"/>
            <a:ext cx="6375855" cy="3947328"/>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71222074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1" name="Title 1"/>
          <p:cNvSpPr txBox="1">
            <a:spLocks/>
          </p:cNvSpPr>
          <p:nvPr/>
        </p:nvSpPr>
        <p:spPr>
          <a:xfrm>
            <a:off x="467544" y="1196752"/>
            <a:ext cx="8424936" cy="3754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IN" sz="3200" b="1" dirty="0" smtClean="0">
              <a:solidFill>
                <a:srgbClr val="023751"/>
              </a:solidFill>
            </a:endParaRPr>
          </a:p>
        </p:txBody>
      </p:sp>
      <p:sp>
        <p:nvSpPr>
          <p:cNvPr id="9" name="Title 1"/>
          <p:cNvSpPr>
            <a:spLocks noGrp="1"/>
          </p:cNvSpPr>
          <p:nvPr>
            <p:ph type="ctrTitle"/>
          </p:nvPr>
        </p:nvSpPr>
        <p:spPr>
          <a:xfrm>
            <a:off x="899592" y="2492896"/>
            <a:ext cx="7992888" cy="3528392"/>
          </a:xfrm>
        </p:spPr>
        <p:txBody>
          <a:bodyPr>
            <a:normAutofit/>
          </a:bodyPr>
          <a:lstStyle/>
          <a:p>
            <a:pPr algn="l"/>
            <a:r>
              <a:rPr lang="en-IN" sz="2000" dirty="0">
                <a:solidFill>
                  <a:srgbClr val="023751"/>
                </a:solidFill>
              </a:rPr>
              <a:t/>
            </a:r>
            <a:br>
              <a:rPr lang="en-IN" sz="2000" dirty="0">
                <a:solidFill>
                  <a:srgbClr val="023751"/>
                </a:solidFill>
              </a:rPr>
            </a:br>
            <a:endParaRPr lang="en-IN" sz="2000" dirty="0">
              <a:solidFill>
                <a:srgbClr val="023751"/>
              </a:solidFill>
            </a:endParaRPr>
          </a:p>
        </p:txBody>
      </p:sp>
      <p:sp>
        <p:nvSpPr>
          <p:cNvPr id="6" name="Title 1"/>
          <p:cNvSpPr txBox="1">
            <a:spLocks/>
          </p:cNvSpPr>
          <p:nvPr/>
        </p:nvSpPr>
        <p:spPr>
          <a:xfrm>
            <a:off x="467544" y="1746631"/>
            <a:ext cx="8424936" cy="132232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IN" sz="2000" dirty="0">
              <a:solidFill>
                <a:srgbClr val="023751"/>
              </a:solidFill>
            </a:endParaRPr>
          </a:p>
        </p:txBody>
      </p:sp>
      <p:sp>
        <p:nvSpPr>
          <p:cNvPr id="10" name="Title 1"/>
          <p:cNvSpPr txBox="1">
            <a:spLocks/>
          </p:cNvSpPr>
          <p:nvPr/>
        </p:nvSpPr>
        <p:spPr>
          <a:xfrm>
            <a:off x="1619672" y="1052736"/>
            <a:ext cx="5904656" cy="3754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N" sz="2800" b="1" dirty="0" smtClean="0">
                <a:solidFill>
                  <a:srgbClr val="023751"/>
                </a:solidFill>
              </a:rPr>
              <a:t>Urban Health Training Centre (UHTC):</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9905" y="1714488"/>
            <a:ext cx="5564191" cy="4047036"/>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28802604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1" name="Title 1"/>
          <p:cNvSpPr txBox="1">
            <a:spLocks/>
          </p:cNvSpPr>
          <p:nvPr/>
        </p:nvSpPr>
        <p:spPr>
          <a:xfrm>
            <a:off x="467544" y="1196752"/>
            <a:ext cx="8424936" cy="3754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IN" sz="3200" b="1" dirty="0" smtClean="0">
              <a:solidFill>
                <a:srgbClr val="023751"/>
              </a:solidFill>
            </a:endParaRPr>
          </a:p>
        </p:txBody>
      </p:sp>
      <p:sp>
        <p:nvSpPr>
          <p:cNvPr id="9" name="Title 1"/>
          <p:cNvSpPr>
            <a:spLocks noGrp="1"/>
          </p:cNvSpPr>
          <p:nvPr>
            <p:ph type="ctrTitle"/>
          </p:nvPr>
        </p:nvSpPr>
        <p:spPr>
          <a:xfrm>
            <a:off x="899592" y="2492896"/>
            <a:ext cx="7992888" cy="3528392"/>
          </a:xfrm>
        </p:spPr>
        <p:txBody>
          <a:bodyPr>
            <a:normAutofit/>
          </a:bodyPr>
          <a:lstStyle/>
          <a:p>
            <a:pPr algn="l"/>
            <a:r>
              <a:rPr lang="en-IN" sz="2000" dirty="0">
                <a:solidFill>
                  <a:srgbClr val="023751"/>
                </a:solidFill>
              </a:rPr>
              <a:t/>
            </a:r>
            <a:br>
              <a:rPr lang="en-IN" sz="2000" dirty="0">
                <a:solidFill>
                  <a:srgbClr val="023751"/>
                </a:solidFill>
              </a:rPr>
            </a:br>
            <a:endParaRPr lang="en-IN" sz="2000" dirty="0">
              <a:solidFill>
                <a:srgbClr val="023751"/>
              </a:solidFill>
            </a:endParaRPr>
          </a:p>
        </p:txBody>
      </p:sp>
      <p:sp>
        <p:nvSpPr>
          <p:cNvPr id="6" name="Title 1"/>
          <p:cNvSpPr txBox="1">
            <a:spLocks/>
          </p:cNvSpPr>
          <p:nvPr/>
        </p:nvSpPr>
        <p:spPr>
          <a:xfrm>
            <a:off x="467544" y="1746631"/>
            <a:ext cx="8424936" cy="132232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IN" sz="2000" dirty="0">
              <a:solidFill>
                <a:srgbClr val="023751"/>
              </a:solidFill>
            </a:endParaRPr>
          </a:p>
        </p:txBody>
      </p:sp>
      <p:sp>
        <p:nvSpPr>
          <p:cNvPr id="10" name="Title 1"/>
          <p:cNvSpPr txBox="1">
            <a:spLocks/>
          </p:cNvSpPr>
          <p:nvPr/>
        </p:nvSpPr>
        <p:spPr>
          <a:xfrm>
            <a:off x="1619672" y="785794"/>
            <a:ext cx="5904656" cy="42862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N" sz="2800" b="1" dirty="0" smtClean="0">
                <a:solidFill>
                  <a:srgbClr val="023751"/>
                </a:solidFill>
              </a:rPr>
              <a:t>Urban Health Training Centre (UHTC):</a:t>
            </a:r>
          </a:p>
        </p:txBody>
      </p:sp>
      <p:pic>
        <p:nvPicPr>
          <p:cNvPr id="15" name="Picture 5"/>
          <p:cNvPicPr>
            <a:picLocks noChangeAspect="1" noChangeArrowheads="1"/>
          </p:cNvPicPr>
          <p:nvPr/>
        </p:nvPicPr>
        <p:blipFill>
          <a:blip r:embed="rId3" cstate="print">
            <a:lum bright="31000" contrast="30000"/>
            <a:extLst>
              <a:ext uri="{28A0092B-C50C-407E-A947-70E740481C1C}">
                <a14:useLocalDpi xmlns:a14="http://schemas.microsoft.com/office/drawing/2010/main" val="0"/>
              </a:ext>
            </a:extLst>
          </a:blip>
          <a:srcRect/>
          <a:stretch>
            <a:fillRect/>
          </a:stretch>
        </p:blipFill>
        <p:spPr bwMode="auto">
          <a:xfrm>
            <a:off x="4711613" y="3789040"/>
            <a:ext cx="3062430" cy="1944213"/>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16" name="Picture 2"/>
          <p:cNvPicPr>
            <a:picLocks noChangeAspect="1" noChangeArrowheads="1"/>
          </p:cNvPicPr>
          <p:nvPr/>
        </p:nvPicPr>
        <p:blipFill>
          <a:blip r:embed="rId4" cstate="print">
            <a:lum bright="31000" contrast="37000"/>
            <a:extLst>
              <a:ext uri="{28A0092B-C50C-407E-A947-70E740481C1C}">
                <a14:useLocalDpi xmlns:a14="http://schemas.microsoft.com/office/drawing/2010/main" val="0"/>
              </a:ext>
            </a:extLst>
          </a:blip>
          <a:srcRect/>
          <a:stretch>
            <a:fillRect/>
          </a:stretch>
        </p:blipFill>
        <p:spPr bwMode="auto">
          <a:xfrm>
            <a:off x="1384073" y="1588381"/>
            <a:ext cx="3043911" cy="1942927"/>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17" name="Picture 3"/>
          <p:cNvPicPr>
            <a:picLocks noChangeAspect="1" noChangeArrowheads="1"/>
          </p:cNvPicPr>
          <p:nvPr/>
        </p:nvPicPr>
        <p:blipFill>
          <a:blip r:embed="rId5" cstate="print">
            <a:lum bright="24000" contrast="54000"/>
            <a:extLst>
              <a:ext uri="{28A0092B-C50C-407E-A947-70E740481C1C}">
                <a14:useLocalDpi xmlns:a14="http://schemas.microsoft.com/office/drawing/2010/main" val="0"/>
              </a:ext>
            </a:extLst>
          </a:blip>
          <a:srcRect/>
          <a:stretch>
            <a:fillRect/>
          </a:stretch>
        </p:blipFill>
        <p:spPr bwMode="auto">
          <a:xfrm>
            <a:off x="4716016" y="1588383"/>
            <a:ext cx="3070693" cy="1950406"/>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18" name="Picture 4"/>
          <p:cNvPicPr>
            <a:picLocks noChangeAspect="1" noChangeArrowheads="1"/>
          </p:cNvPicPr>
          <p:nvPr/>
        </p:nvPicPr>
        <p:blipFill>
          <a:blip r:embed="rId6">
            <a:lum bright="23000" contrast="37000"/>
            <a:extLst>
              <a:ext uri="{28A0092B-C50C-407E-A947-70E740481C1C}">
                <a14:useLocalDpi xmlns:a14="http://schemas.microsoft.com/office/drawing/2010/main" val="0"/>
              </a:ext>
            </a:extLst>
          </a:blip>
          <a:srcRect/>
          <a:stretch>
            <a:fillRect/>
          </a:stretch>
        </p:blipFill>
        <p:spPr bwMode="auto">
          <a:xfrm>
            <a:off x="1390943" y="3789041"/>
            <a:ext cx="3037041" cy="1944213"/>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18629912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1" name="Title 1"/>
          <p:cNvSpPr txBox="1">
            <a:spLocks/>
          </p:cNvSpPr>
          <p:nvPr/>
        </p:nvSpPr>
        <p:spPr>
          <a:xfrm>
            <a:off x="467544" y="1196752"/>
            <a:ext cx="8424936" cy="3754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IN" sz="3200" b="1" dirty="0" smtClean="0">
              <a:solidFill>
                <a:srgbClr val="023751"/>
              </a:solidFill>
            </a:endParaRPr>
          </a:p>
        </p:txBody>
      </p:sp>
      <p:sp>
        <p:nvSpPr>
          <p:cNvPr id="9" name="Title 1"/>
          <p:cNvSpPr>
            <a:spLocks noGrp="1"/>
          </p:cNvSpPr>
          <p:nvPr>
            <p:ph type="ctrTitle"/>
          </p:nvPr>
        </p:nvSpPr>
        <p:spPr>
          <a:xfrm>
            <a:off x="899592" y="2492896"/>
            <a:ext cx="7992888" cy="3528392"/>
          </a:xfrm>
        </p:spPr>
        <p:txBody>
          <a:bodyPr>
            <a:normAutofit/>
          </a:bodyPr>
          <a:lstStyle/>
          <a:p>
            <a:pPr algn="l"/>
            <a:r>
              <a:rPr lang="en-IN" sz="2000" dirty="0">
                <a:solidFill>
                  <a:srgbClr val="023751"/>
                </a:solidFill>
              </a:rPr>
              <a:t/>
            </a:r>
            <a:br>
              <a:rPr lang="en-IN" sz="2000" dirty="0">
                <a:solidFill>
                  <a:srgbClr val="023751"/>
                </a:solidFill>
              </a:rPr>
            </a:br>
            <a:endParaRPr lang="en-IN" sz="2000" dirty="0">
              <a:solidFill>
                <a:srgbClr val="023751"/>
              </a:solidFill>
            </a:endParaRPr>
          </a:p>
        </p:txBody>
      </p:sp>
      <p:sp>
        <p:nvSpPr>
          <p:cNvPr id="6" name="Title 1"/>
          <p:cNvSpPr txBox="1">
            <a:spLocks/>
          </p:cNvSpPr>
          <p:nvPr/>
        </p:nvSpPr>
        <p:spPr>
          <a:xfrm>
            <a:off x="467544" y="1746631"/>
            <a:ext cx="8424936" cy="132232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IN" sz="2000" dirty="0">
              <a:solidFill>
                <a:srgbClr val="023751"/>
              </a:solidFill>
            </a:endParaRPr>
          </a:p>
        </p:txBody>
      </p:sp>
      <p:sp>
        <p:nvSpPr>
          <p:cNvPr id="10" name="Title 1"/>
          <p:cNvSpPr txBox="1">
            <a:spLocks/>
          </p:cNvSpPr>
          <p:nvPr/>
        </p:nvSpPr>
        <p:spPr>
          <a:xfrm>
            <a:off x="1619672" y="1052736"/>
            <a:ext cx="5904656" cy="3754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N" sz="2800" b="1" dirty="0" smtClean="0">
                <a:solidFill>
                  <a:srgbClr val="023751"/>
                </a:solidFill>
              </a:rPr>
              <a:t>Rural Health Training Centre (RHTC):</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9084" y="1714488"/>
            <a:ext cx="7065832" cy="3874752"/>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68935760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1" name="Title 1"/>
          <p:cNvSpPr txBox="1">
            <a:spLocks/>
          </p:cNvSpPr>
          <p:nvPr/>
        </p:nvSpPr>
        <p:spPr>
          <a:xfrm>
            <a:off x="467544" y="1196752"/>
            <a:ext cx="8424936" cy="3754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IN" sz="3200" b="1" dirty="0" smtClean="0">
              <a:solidFill>
                <a:srgbClr val="023751"/>
              </a:solidFill>
            </a:endParaRPr>
          </a:p>
        </p:txBody>
      </p:sp>
      <p:sp>
        <p:nvSpPr>
          <p:cNvPr id="9" name="Title 1"/>
          <p:cNvSpPr>
            <a:spLocks noGrp="1"/>
          </p:cNvSpPr>
          <p:nvPr>
            <p:ph type="ctrTitle"/>
          </p:nvPr>
        </p:nvSpPr>
        <p:spPr>
          <a:xfrm>
            <a:off x="899592" y="2492896"/>
            <a:ext cx="7992888" cy="3528392"/>
          </a:xfrm>
        </p:spPr>
        <p:txBody>
          <a:bodyPr>
            <a:normAutofit/>
          </a:bodyPr>
          <a:lstStyle/>
          <a:p>
            <a:pPr algn="l"/>
            <a:r>
              <a:rPr lang="en-IN" sz="2000" dirty="0">
                <a:solidFill>
                  <a:srgbClr val="023751"/>
                </a:solidFill>
              </a:rPr>
              <a:t/>
            </a:r>
            <a:br>
              <a:rPr lang="en-IN" sz="2000" dirty="0">
                <a:solidFill>
                  <a:srgbClr val="023751"/>
                </a:solidFill>
              </a:rPr>
            </a:br>
            <a:endParaRPr lang="en-IN" sz="2000" dirty="0">
              <a:solidFill>
                <a:srgbClr val="023751"/>
              </a:solidFill>
            </a:endParaRPr>
          </a:p>
        </p:txBody>
      </p:sp>
      <p:sp>
        <p:nvSpPr>
          <p:cNvPr id="6" name="Title 1"/>
          <p:cNvSpPr txBox="1">
            <a:spLocks/>
          </p:cNvSpPr>
          <p:nvPr/>
        </p:nvSpPr>
        <p:spPr>
          <a:xfrm>
            <a:off x="467544" y="1746631"/>
            <a:ext cx="8424936" cy="132232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IN" sz="2000" dirty="0">
              <a:solidFill>
                <a:srgbClr val="023751"/>
              </a:solidFill>
            </a:endParaRPr>
          </a:p>
        </p:txBody>
      </p:sp>
      <p:sp>
        <p:nvSpPr>
          <p:cNvPr id="10" name="Title 1"/>
          <p:cNvSpPr txBox="1">
            <a:spLocks/>
          </p:cNvSpPr>
          <p:nvPr/>
        </p:nvSpPr>
        <p:spPr>
          <a:xfrm>
            <a:off x="1619672" y="857232"/>
            <a:ext cx="5904656" cy="42862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N" sz="2800" b="1" dirty="0">
                <a:solidFill>
                  <a:srgbClr val="023751"/>
                </a:solidFill>
              </a:rPr>
              <a:t>Rural Health Training </a:t>
            </a:r>
            <a:r>
              <a:rPr lang="en-IN" sz="2800" b="1" dirty="0" smtClean="0">
                <a:solidFill>
                  <a:srgbClr val="023751"/>
                </a:solidFill>
              </a:rPr>
              <a:t>Centre </a:t>
            </a:r>
            <a:r>
              <a:rPr lang="en-IN" sz="2800" b="1" dirty="0">
                <a:solidFill>
                  <a:srgbClr val="023751"/>
                </a:solidFill>
              </a:rPr>
              <a:t>(RHTC):</a:t>
            </a: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90943" y="1588382"/>
            <a:ext cx="3037041" cy="1942925"/>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14"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6016" y="1589923"/>
            <a:ext cx="3043913" cy="1964399"/>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19"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90943" y="3787092"/>
            <a:ext cx="3037041" cy="1946161"/>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20"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07909" y="3789040"/>
            <a:ext cx="3066133" cy="1933906"/>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16116510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1" name="Title 1"/>
          <p:cNvSpPr txBox="1">
            <a:spLocks/>
          </p:cNvSpPr>
          <p:nvPr/>
        </p:nvSpPr>
        <p:spPr>
          <a:xfrm>
            <a:off x="467544" y="1196752"/>
            <a:ext cx="8424936" cy="3754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IN" sz="3200" b="1" dirty="0" smtClean="0">
              <a:solidFill>
                <a:srgbClr val="023751"/>
              </a:solidFill>
            </a:endParaRPr>
          </a:p>
        </p:txBody>
      </p:sp>
      <p:sp>
        <p:nvSpPr>
          <p:cNvPr id="9" name="Title 1"/>
          <p:cNvSpPr>
            <a:spLocks noGrp="1"/>
          </p:cNvSpPr>
          <p:nvPr>
            <p:ph type="title"/>
          </p:nvPr>
        </p:nvSpPr>
        <p:spPr/>
        <p:txBody>
          <a:bodyPr>
            <a:normAutofit/>
          </a:bodyPr>
          <a:lstStyle/>
          <a:p>
            <a:pPr algn="l"/>
            <a:r>
              <a:rPr lang="en-IN" sz="2000" dirty="0">
                <a:solidFill>
                  <a:srgbClr val="023751"/>
                </a:solidFill>
              </a:rPr>
              <a:t/>
            </a:r>
            <a:br>
              <a:rPr lang="en-IN" sz="2000" dirty="0">
                <a:solidFill>
                  <a:srgbClr val="023751"/>
                </a:solidFill>
              </a:rPr>
            </a:br>
            <a:endParaRPr lang="en-IN" sz="2000" dirty="0">
              <a:solidFill>
                <a:srgbClr val="023751"/>
              </a:solidFill>
            </a:endParaRPr>
          </a:p>
        </p:txBody>
      </p:sp>
      <p:sp>
        <p:nvSpPr>
          <p:cNvPr id="6" name="Title 1"/>
          <p:cNvSpPr txBox="1">
            <a:spLocks/>
          </p:cNvSpPr>
          <p:nvPr/>
        </p:nvSpPr>
        <p:spPr>
          <a:xfrm>
            <a:off x="467544" y="1746631"/>
            <a:ext cx="8424936" cy="132232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IN" sz="2000" dirty="0">
              <a:solidFill>
                <a:srgbClr val="023751"/>
              </a:solidFill>
            </a:endParaRPr>
          </a:p>
        </p:txBody>
      </p:sp>
      <p:pic>
        <p:nvPicPr>
          <p:cNvPr id="1026" name="Picture 2" descr="C:\Users\Admin\Desktop\IMG-20191130-WA0018.jpg"/>
          <p:cNvPicPr>
            <a:picLocks noGrp="1" noChangeAspect="1" noChangeArrowheads="1"/>
          </p:cNvPicPr>
          <p:nvPr>
            <p:ph idx="1"/>
          </p:nvPr>
        </p:nvPicPr>
        <p:blipFill>
          <a:blip r:embed="rId3"/>
          <a:srcRect/>
          <a:stretch>
            <a:fillRect/>
          </a:stretch>
        </p:blipFill>
        <p:spPr bwMode="auto">
          <a:xfrm>
            <a:off x="1571604" y="1000108"/>
            <a:ext cx="6072230" cy="4929222"/>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71222074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72" y="2163652"/>
            <a:ext cx="3579642" cy="2530696"/>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21950" y="1727216"/>
            <a:ext cx="2382498" cy="3403569"/>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27632" y="1266686"/>
            <a:ext cx="2488737" cy="4324628"/>
          </a:xfrm>
          <a:prstGeom prst="rect">
            <a:avLst/>
          </a:prstGeom>
        </p:spPr>
      </p:pic>
    </p:spTree>
    <p:extLst>
      <p:ext uri="{BB962C8B-B14F-4D97-AF65-F5344CB8AC3E}">
        <p14:creationId xmlns:p14="http://schemas.microsoft.com/office/powerpoint/2010/main" val="23663426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1205</TotalTime>
  <Words>1034</Words>
  <Application>Microsoft Office PowerPoint</Application>
  <PresentationFormat>On-screen Show (4:3)</PresentationFormat>
  <Paragraphs>134</Paragraphs>
  <Slides>45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45</vt:i4>
      </vt:variant>
    </vt:vector>
  </HeadingPairs>
  <TitlesOfParts>
    <vt:vector size="51" baseType="lpstr">
      <vt:lpstr>Arial</vt:lpstr>
      <vt:lpstr>Calibri</vt:lpstr>
      <vt:lpstr>Gotham</vt:lpstr>
      <vt:lpstr>Times New Roman</vt:lpstr>
      <vt:lpstr>Vrinda</vt:lpstr>
      <vt:lpstr>Office Theme</vt:lpstr>
      <vt:lpstr>IQ City Medical College Hospital, Durgapur</vt:lpstr>
      <vt:lpstr>IQ City Medical College Hospital spread over 100 acres, is Eastern India’s largest private teaching hospital. Equipped with state of the art infrastructure, 753 beds,  9 modern OTs, 22 departments and 6 super-specialty departments, IQ City has 350 doctors and specialists round the clock. </vt:lpstr>
      <vt:lpstr>IQ CITY INSTITUTE OF NURSING – DURGAPUR </vt:lpstr>
      <vt:lpstr>IQ City Institute of Nursing Sciences admits 100 students for  BSC and GNM Nursing courses annually . The Institute is affiliated to the West Bengal University of Health Sciences and recognized by Indian Nursing council and West Bengal Nursing Council. The Institute is equipped with modern Laboratories and spacious class rooms and the students receive practical training in IQ City Hospital which helps in a much better learning experience.</vt:lpstr>
      <vt:lpstr>OUR DEPARTMENTS</vt:lpstr>
      <vt:lpstr>PowerPoint Presentation</vt:lpstr>
      <vt:lpstr>OUR SERVICES</vt:lpstr>
      <vt:lpstr>PowerPoint Presentation</vt:lpstr>
      <vt:lpstr> We have got Ambulance services which helps to transport critical patients from various locations of Durgapur and its adjoining areas.</vt:lpstr>
      <vt:lpstr>Our Blood Bank and Transfusions services are committed to provide highest quality and safe blood and components at affordable cost to the patients. </vt:lpstr>
      <vt:lpstr>PowerPoint Presentation</vt:lpstr>
      <vt:lpstr>PowerPoint Presentation</vt:lpstr>
      <vt:lpstr>PowerPoint Presentation</vt:lpstr>
      <vt:lpstr>Our Laboratory has a state-of-the-art infrastructure for comprehensive diagnosis and highest quality of clinical care for our patients. The laboratory is manned by dedicated staff who are committed to patient service and care in every possible way.</vt:lpstr>
      <vt:lpstr>PowerPoint Presentation</vt:lpstr>
      <vt:lpstr>IQ City Medical College Hospital, Durgapur houses a well-equipped Radiology Department with round the clock service.</vt:lpstr>
      <vt:lpstr>IQ City Medical College hospital is equipped with state of the art Critical care units for all. Our ICUs have a good nurse to patient ratio, supported with upgraded facilities of continuous multi-parameter invasive monitoring, invasive and non invasive mechanical ventilators, infusion pumps, point of care USG and haemodialysis.</vt:lpstr>
      <vt:lpstr>The Hospital has a spacious cafeteria with separate sitting arrangement for Patient Attendants, Doctors , Nurses , Nursing &amp; Medical Students.</vt:lpstr>
      <vt:lpstr>OUR SCHEMES</vt:lpstr>
      <vt:lpstr>PowerPoint Presentation</vt:lpstr>
      <vt:lpstr>The Scheme initiated by Govt of West Bengal covers health coverage for Secondary and tertiary care up to Rs 1.5 lakhs per annum per family through Insurance Mode and up to 5 Lakhs for certain critical diseases like, cancer, Neuro-surgery, orthopaedic and cardio logical diseases etc Dedicated Swastha Sathi Desk in the hospital caters to huge population of the area. </vt:lpstr>
      <vt:lpstr>PowerPoint Presentation</vt:lpstr>
      <vt:lpstr>PowerPoint Presentation</vt:lpstr>
      <vt:lpstr>PowerPoint Presentation</vt:lpstr>
      <vt:lpstr>The Hospital facilitates primary and tertiary health care for all kinds of people with a provision for below poverty line (BPL) patients, which is one of the major agenda of the trust. Every day over 1000 out patients turn up to the OPD from surroundings areas.  All the departments like General Medicine, General Surgery, Orthopaedics, Obstetrics and Gynaecology, Paediatrics, Ophthalmology, Psychiatry, E.N.T., Pulmonary Medicine, Dermatology,  have their OPD facilities with separate male and female examination rooms. </vt:lpstr>
      <vt:lpstr>PowerPoint Presentation</vt:lpstr>
      <vt:lpstr>PowerPoint Presentation</vt:lpstr>
      <vt:lpstr> IQ City medical college hospital is not a learning institution but has paved a way of success in its Public Health Initiatives  dedicated towards the betterment of society at large.                                   Public Health Initiatives  :  Under Five Clinic- We screened approx. 700 children under the age of 5 years for prematurity, IUGR , Immunization , Growth and Nutrition.   School Health Camps- We organized weekly camp to assess Mental and Physical development and proper implementation of Health and Hygiene along with Dental Care. We distributed approx.  5000 Hand Rub / Hand Sanitizer to the kids.  Women Health And Hygiene –We distributed nearly 1000 of Sanitary Napkins in rural areas to inculcate the habit of using some hygienic product during their periods. We plan to train women with the collaboration of one NGO in villages or in a cluster of villages periodically so that they shall be the contact point to provide these Sanitary Napkins     </vt:lpstr>
      <vt:lpstr>  Health awareness program- We often conduct Health Awareness Programs in our institute and also in the Rural and Urban health centers  to create an awareness regarding Hypertension ,Diabetes, Blood Donation, Obesity, Drug Abuse , Smoking etc.  National Health Programme on  Vector borne diseases, Tuberculosis control, Leprosy control, District blindness control, Non communicable diseases are carried on in the hospital . Our Medical unit go for field visit and screened patients based on the guidelines and follow the protocol related to National Health Programme .     Operation Smile –We are one of the few hospital in eastern India , where monthly approx. 100 children with cleft lips and palate get the benefit of plastic/ reconstructive surgery by the national and international trained specialist .  General Medical Camp- We conducted nearly 50 -60 medical camp every month in nearby villages for routine  Health checkup and screening . We also provide them the free specialist consultation and Medicines.  </vt:lpstr>
      <vt:lpstr>.  Ante Natal Services &amp; Postnatal Care- Estimated 300 mothers  monthly are counseled for awareness , clinical assessment , advice and treatment.  Family Planning- We educate approx. 1000 families regarding completion of families and use of proper contraceptives.  Mobile Health Clinic - Nearly 15000 patients were screened and treated by this service   Blood Donation  Camp- Blood donation camps are conducted regularly by the institute throughout the year .   JANAKALYAN Scheme – It offers different Operation Packages( Gen. Surgery , Pediatric Surgery ,Cardiology ,Gynecology ,ENT,EYE)  in a minimum charges to serve the mass .  </vt:lpstr>
      <vt:lpstr>Minor Surgical Procedures- Around 400 patients in the rural areas were benefited by this initiatives where we performed minor surgical procedure in our Rural Clinic.   Laboratory Services- 1300 laboratory services were given which included Routine Urine ,Stool and Blood Test for the rural population and 50% discount for any kind of investigations during Night( 11pm-5am) for all.   Free refreshment corner – Dadiji Ki Chai is a free service for all in the campus.  Free Transportation – Approx 1000 families were used the service to reach Hospital and pickup –drop facility for bed ridden patients.  </vt:lpstr>
      <vt:lpstr>PHOTO GALLERY</vt:lpstr>
      <vt:lpstr> </vt:lpstr>
      <vt:lpstr> </vt:lpstr>
      <vt:lpstr> </vt:lpstr>
      <vt:lpstr> </vt:lpstr>
      <vt:lpstr> </vt:lpstr>
      <vt:lpstr> </vt:lpstr>
      <vt:lpstr> </vt:lpstr>
      <vt:lpstr> </vt:lpstr>
      <vt:lpstr> </vt:lpstr>
      <vt:lpstr> </vt:lpstr>
      <vt:lpstr> </vt:lpstr>
      <vt:lpstr>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Papia Dey</dc:creator>
  <cp:lastModifiedBy>User</cp:lastModifiedBy>
  <cp:revision>210</cp:revision>
  <dcterms:created xsi:type="dcterms:W3CDTF">2019-09-06T07:57:33Z</dcterms:created>
  <dcterms:modified xsi:type="dcterms:W3CDTF">2020-03-19T05:34:05Z</dcterms:modified>
</cp:coreProperties>
</file>