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5" autoAdjust="0"/>
    <p:restoredTop sz="94660"/>
  </p:normalViewPr>
  <p:slideViewPr>
    <p:cSldViewPr snapToGrid="0">
      <p:cViewPr>
        <p:scale>
          <a:sx n="70" d="100"/>
          <a:sy n="70" d="100"/>
        </p:scale>
        <p:origin x="-702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185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698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6286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944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673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557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202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56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12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0349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9231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671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9648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23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239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123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D096D-9C09-4ED5-85FA-8E3CFCF6E1B0}" type="datetimeFigureOut">
              <a:rPr lang="en-IN" smtClean="0"/>
              <a:t>19-03-2020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0F67EB-E9D1-486C-B778-77CCD864D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63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67"/>
            <a:ext cx="9144000" cy="6858000"/>
          </a:xfrm>
          <a:prstGeom prst="rect">
            <a:avLst/>
          </a:pr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504671" y="1142081"/>
            <a:ext cx="9082568" cy="53226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dirty="0">
                <a:solidFill>
                  <a:srgbClr val="023751"/>
                </a:solidFill>
              </a:rPr>
              <a:t>A full fledged unit comprising of Medical &amp; Surgical facilities.</a:t>
            </a:r>
          </a:p>
          <a:p>
            <a:pPr algn="l"/>
            <a:r>
              <a:rPr lang="en-IN" sz="2000" dirty="0">
                <a:solidFill>
                  <a:srgbClr val="023751"/>
                </a:solidFill>
              </a:rPr>
              <a:t>Its one of the best Respiratory unit in South Bengal.</a:t>
            </a:r>
          </a:p>
          <a:p>
            <a:pPr algn="l"/>
            <a:r>
              <a:rPr lang="en-IN" sz="2000" dirty="0">
                <a:solidFill>
                  <a:srgbClr val="023751"/>
                </a:solidFill>
              </a:rPr>
              <a:t>Catering to approx 10,000 Respiratory cases per year.</a:t>
            </a:r>
          </a:p>
          <a:p>
            <a:pPr algn="l"/>
            <a:r>
              <a:rPr lang="en-IN" sz="2000" dirty="0">
                <a:solidFill>
                  <a:srgbClr val="023751"/>
                </a:solidFill>
              </a:rPr>
              <a:t>24x7 Critical care facility with dedicated RICU.</a:t>
            </a:r>
          </a:p>
          <a:p>
            <a:pPr algn="l"/>
            <a:r>
              <a:rPr lang="en-IN" sz="2000" dirty="0">
                <a:solidFill>
                  <a:srgbClr val="023751"/>
                </a:solidFill>
              </a:rPr>
              <a:t>Latest equipments for interventional pulmonology with internationally</a:t>
            </a:r>
          </a:p>
          <a:p>
            <a:pPr algn="l"/>
            <a:r>
              <a:rPr lang="en-IN" sz="2000" dirty="0">
                <a:solidFill>
                  <a:srgbClr val="023751"/>
                </a:solidFill>
              </a:rPr>
              <a:t>Trained doctors.</a:t>
            </a:r>
          </a:p>
          <a:p>
            <a:pPr algn="l"/>
            <a:r>
              <a:rPr lang="en-IN" sz="2000" dirty="0">
                <a:solidFill>
                  <a:srgbClr val="023751"/>
                </a:solidFill>
              </a:rPr>
              <a:t>Speciality clinics such as: Asthma clinic, COPD clinic, ILD clinic held periodically.</a:t>
            </a:r>
          </a:p>
          <a:p>
            <a:pPr algn="l"/>
            <a:r>
              <a:rPr lang="en-IN" sz="2000" dirty="0">
                <a:solidFill>
                  <a:srgbClr val="023751"/>
                </a:solidFill>
              </a:rPr>
              <a:t>Extensively involved in community outreach </a:t>
            </a:r>
            <a:r>
              <a:rPr lang="en-IN" sz="2000" dirty="0" smtClean="0">
                <a:solidFill>
                  <a:srgbClr val="023751"/>
                </a:solidFill>
              </a:rPr>
              <a:t>programme.</a:t>
            </a:r>
          </a:p>
          <a:p>
            <a:pPr algn="l"/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</a:rPr>
              <a:t>S</a:t>
            </a:r>
            <a:r>
              <a:rPr lang="en-US" sz="2000" dirty="0" smtClean="0">
                <a:solidFill>
                  <a:srgbClr val="222222"/>
                </a:solidFill>
                <a:latin typeface="Arial" panose="020B0604020202020204" pitchFamily="34" charset="0"/>
              </a:rPr>
              <a:t>tarted </a:t>
            </a:r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</a:rPr>
              <a:t>our Allergy Clinic with Skin Prick test and immunotherapy as an initiative to develop advanced Respiratory </a:t>
            </a:r>
            <a:r>
              <a:rPr lang="en-US" sz="20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practice </a:t>
            </a:r>
            <a:r>
              <a:rPr lang="en-US" sz="2000" dirty="0" smtClean="0">
                <a:solidFill>
                  <a:srgbClr val="222222"/>
                </a:solidFill>
                <a:latin typeface="Arial" panose="020B0604020202020204" pitchFamily="34" charset="0"/>
              </a:rPr>
              <a:t>its available free of cost in</a:t>
            </a:r>
          </a:p>
          <a:p>
            <a:pPr algn="l"/>
            <a:r>
              <a:rPr lang="en-US" sz="2000" dirty="0" smtClean="0">
                <a:solidFill>
                  <a:srgbClr val="222222"/>
                </a:solidFill>
                <a:latin typeface="Arial" panose="020B0604020202020204" pitchFamily="34" charset="0"/>
              </a:rPr>
              <a:t>Hospital.</a:t>
            </a:r>
            <a:endParaRPr lang="en-IN" sz="2000" dirty="0" smtClean="0">
              <a:solidFill>
                <a:srgbClr val="023751"/>
              </a:solidFill>
            </a:endParaRPr>
          </a:p>
          <a:p>
            <a:pPr algn="l"/>
            <a:endParaRPr lang="en-IN" sz="2000" dirty="0" smtClean="0">
              <a:solidFill>
                <a:srgbClr val="023751"/>
              </a:solidFill>
            </a:endParaRPr>
          </a:p>
          <a:p>
            <a:pPr algn="l"/>
            <a:endParaRPr lang="en-IN" sz="2000" dirty="0">
              <a:solidFill>
                <a:srgbClr val="023751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13835" y="272752"/>
            <a:ext cx="10002645" cy="12994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400" b="1" dirty="0" smtClean="0">
                <a:solidFill>
                  <a:srgbClr val="023751"/>
                </a:solidFill>
              </a:rPr>
              <a:t>IQ CITY MEDICAL COLLEGE &amp; HOSPITAL </a:t>
            </a:r>
          </a:p>
          <a:p>
            <a:pPr algn="l"/>
            <a:r>
              <a:rPr lang="en-IN" sz="2400" b="1" dirty="0" smtClean="0">
                <a:solidFill>
                  <a:srgbClr val="023751"/>
                </a:solidFill>
              </a:rPr>
              <a:t>Department </a:t>
            </a:r>
            <a:r>
              <a:rPr lang="en-IN" sz="2400" b="1" dirty="0">
                <a:solidFill>
                  <a:srgbClr val="023751"/>
                </a:solidFill>
              </a:rPr>
              <a:t>of Respiratory, Sleep &amp; Critical Care Medicine:</a:t>
            </a:r>
          </a:p>
        </p:txBody>
      </p:sp>
      <p:sp>
        <p:nvSpPr>
          <p:cNvPr id="9" name="Oval 8"/>
          <p:cNvSpPr/>
          <p:nvPr/>
        </p:nvSpPr>
        <p:spPr>
          <a:xfrm>
            <a:off x="396933" y="1764781"/>
            <a:ext cx="143651" cy="143651"/>
          </a:xfrm>
          <a:prstGeom prst="ellipse">
            <a:avLst/>
          </a:prstGeom>
          <a:solidFill>
            <a:srgbClr val="A0CD52"/>
          </a:solidFill>
          <a:ln>
            <a:solidFill>
              <a:srgbClr val="023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+mj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01667" y="2044286"/>
            <a:ext cx="143651" cy="143651"/>
          </a:xfrm>
          <a:prstGeom prst="ellipse">
            <a:avLst/>
          </a:prstGeom>
          <a:solidFill>
            <a:srgbClr val="A0CD52"/>
          </a:solidFill>
          <a:ln>
            <a:solidFill>
              <a:srgbClr val="023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13835" y="2378106"/>
            <a:ext cx="143651" cy="143651"/>
          </a:xfrm>
          <a:prstGeom prst="ellipse">
            <a:avLst/>
          </a:prstGeom>
          <a:solidFill>
            <a:srgbClr val="A0CD52"/>
          </a:solidFill>
          <a:ln>
            <a:solidFill>
              <a:srgbClr val="023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+mj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04178" y="2697207"/>
            <a:ext cx="143651" cy="143651"/>
          </a:xfrm>
          <a:prstGeom prst="ellipse">
            <a:avLst/>
          </a:prstGeom>
          <a:solidFill>
            <a:srgbClr val="A0CD52"/>
          </a:solidFill>
          <a:ln>
            <a:solidFill>
              <a:srgbClr val="023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+mj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01667" y="2979678"/>
            <a:ext cx="143651" cy="143651"/>
          </a:xfrm>
          <a:prstGeom prst="ellipse">
            <a:avLst/>
          </a:prstGeom>
          <a:solidFill>
            <a:srgbClr val="A0CD52"/>
          </a:solidFill>
          <a:ln>
            <a:solidFill>
              <a:srgbClr val="023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+mj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96190" y="3575775"/>
            <a:ext cx="143651" cy="143651"/>
          </a:xfrm>
          <a:prstGeom prst="ellipse">
            <a:avLst/>
          </a:prstGeom>
          <a:solidFill>
            <a:srgbClr val="A0CD52"/>
          </a:solidFill>
          <a:ln>
            <a:solidFill>
              <a:srgbClr val="023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13835" y="4215703"/>
            <a:ext cx="143651" cy="143651"/>
          </a:xfrm>
          <a:prstGeom prst="ellipse">
            <a:avLst/>
          </a:prstGeom>
          <a:solidFill>
            <a:srgbClr val="A0CD52"/>
          </a:solidFill>
          <a:ln>
            <a:solidFill>
              <a:srgbClr val="023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+mj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5006" y="4508201"/>
            <a:ext cx="143651" cy="143651"/>
          </a:xfrm>
          <a:prstGeom prst="ellipse">
            <a:avLst/>
          </a:prstGeom>
          <a:solidFill>
            <a:srgbClr val="A0CD52"/>
          </a:solidFill>
          <a:ln>
            <a:solidFill>
              <a:srgbClr val="023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126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114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Facet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Arun Ch Mahato</cp:lastModifiedBy>
  <cp:revision>5</cp:revision>
  <dcterms:created xsi:type="dcterms:W3CDTF">2020-03-19T04:44:14Z</dcterms:created>
  <dcterms:modified xsi:type="dcterms:W3CDTF">2020-03-19T07:02:40Z</dcterms:modified>
</cp:coreProperties>
</file>